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1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2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3.xml" ContentType="application/vnd.openxmlformats-officedocument.presentationml.notesSlid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842" r:id="rId2"/>
    <p:sldId id="954" r:id="rId3"/>
    <p:sldId id="955" r:id="rId4"/>
    <p:sldId id="956" r:id="rId5"/>
    <p:sldId id="957" r:id="rId6"/>
    <p:sldId id="765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F2F2"/>
    <a:srgbClr val="FFFFFF"/>
    <a:srgbClr val="576CD4"/>
    <a:srgbClr val="303237"/>
    <a:srgbClr val="4FD1CE"/>
    <a:srgbClr val="D2F3F2"/>
    <a:srgbClr val="000000"/>
    <a:srgbClr val="E4E7F8"/>
    <a:srgbClr val="D9D9D9"/>
    <a:srgbClr val="E77E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9040" autoAdjust="0"/>
    <p:restoredTop sz="96081" autoAdjust="0"/>
  </p:normalViewPr>
  <p:slideViewPr>
    <p:cSldViewPr snapToGrid="0">
      <p:cViewPr varScale="1">
        <p:scale>
          <a:sx n="94" d="100"/>
          <a:sy n="94" d="100"/>
        </p:scale>
        <p:origin x="432" y="312"/>
      </p:cViewPr>
      <p:guideLst>
        <p:guide orient="horz" pos="2160"/>
        <p:guide pos="3840"/>
      </p:guideLst>
    </p:cSldViewPr>
  </p:slideViewPr>
  <p:notesTextViewPr>
    <p:cViewPr>
      <p:scale>
        <a:sx n="75" d="100"/>
        <a:sy n="7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6E7438-13D2-419A-9932-DFB9ED1638C8}" type="datetimeFigureOut">
              <a:rPr lang="fr-FR" smtClean="0"/>
              <a:t>02/10/2025</a:t>
            </a:fld>
            <a:endParaRPr lang="fr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CC6542-D4F9-462D-AAE5-C725B1FDD1F0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231020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8480C3-F197-0084-7F73-EEABE6E6BC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6A98A89-606D-0543-761F-5F60DFFE70C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E514B61-C38D-1FF9-561A-7EFA52B07F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D95F61-6DE0-5338-34BB-72DD1DFDB4D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9E253-BF34-4048-B693-B2C41DC1FE00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785687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8480C3-F197-0084-7F73-EEABE6E6BC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6A98A89-606D-0543-761F-5F60DFFE70C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E514B61-C38D-1FF9-561A-7EFA52B07F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D95F61-6DE0-5338-34BB-72DD1DFDB4D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9E253-BF34-4048-B693-B2C41DC1FE00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785687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8480C3-F197-0084-7F73-EEABE6E6BC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6A98A89-606D-0543-761F-5F60DFFE70C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E514B61-C38D-1FF9-561A-7EFA52B07F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D95F61-6DE0-5338-34BB-72DD1DFDB4D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9E253-BF34-4048-B693-B2C41DC1FE00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785687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8480C3-F197-0084-7F73-EEABE6E6BC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6A98A89-606D-0543-761F-5F60DFFE70C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E514B61-C38D-1FF9-561A-7EFA52B07F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D95F61-6DE0-5338-34BB-72DD1DFDB4D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9E253-BF34-4048-B693-B2C41DC1FE00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785687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5A9443-930B-41A4-21CD-2927B3E847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fr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3847CF-A45B-FB6D-B760-18BFE5929C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B3A91B-4EE8-1F73-C112-6E94C0C1D4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C42328-F42E-449B-81BD-CD0EDE31BD71}" type="datetimeFigureOut">
              <a:rPr lang="fr-FR" smtClean="0"/>
              <a:t>02/10/2025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1727AC-4903-1C7A-DFB1-A9D72E60E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7AEA15-29C6-920B-4108-EE0EDC0171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8E864-EFF5-4825-84A3-522ED3851D7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880349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C05236-4B4F-BDA8-124D-FC0D1BAF0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71F1A50-FBD3-70C9-76FD-A3E6C29B6A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BB467A-5511-F7F7-CD74-881094E6EA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C42328-F42E-449B-81BD-CD0EDE31BD71}" type="datetimeFigureOut">
              <a:rPr lang="fr-FR" smtClean="0"/>
              <a:t>02/10/2025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079695-5E7A-E938-6E3C-F03A20A8AC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07B77A-AEB8-9460-0B2D-8438EA5FB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8E864-EFF5-4825-84A3-522ED3851D7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237815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E32A0A9-E938-8A2F-1C26-F22547A8F6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92DA72-B28E-4855-D441-18BEF80D90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D2885C-39C7-6D17-D174-81E830BCC5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C42328-F42E-449B-81BD-CD0EDE31BD71}" type="datetimeFigureOut">
              <a:rPr lang="fr-FR" smtClean="0"/>
              <a:t>02/10/2025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E1D502-B697-0B2A-4DB3-72E0B959CE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9C9A39-5A4B-43B4-52E7-597FBB05BE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8E864-EFF5-4825-84A3-522ED3851D7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556950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C9F0B-EDDA-8463-5409-4D040B109F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E123EB-31F0-26A8-60B3-C1C3CF41B6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50A539-5FF9-BEC9-2C07-34D9C907E6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C42328-F42E-449B-81BD-CD0EDE31BD71}" type="datetimeFigureOut">
              <a:rPr lang="fr-FR" smtClean="0"/>
              <a:t>02/10/2025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9B8A09-CD16-6F07-B034-616FCDDA09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E3C8B5-1337-1426-49C4-C71319E96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8E864-EFF5-4825-84A3-522ED3851D7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568628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FF775-FBC1-000C-C5AC-4A08DBD7DA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0F0044-D594-1410-A255-84AE8F59F9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671FA6-7A83-A1FA-D37E-9DAC54F63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C42328-F42E-449B-81BD-CD0EDE31BD71}" type="datetimeFigureOut">
              <a:rPr lang="fr-FR" smtClean="0"/>
              <a:t>02/10/2025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9687A0-6902-790B-E724-441AE91B7D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67EB3F-12F9-9E72-3E90-21C24FAFC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8E864-EFF5-4825-84A3-522ED3851D7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769971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CF4935-D532-EDB3-E01B-999140635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58833B-EA29-159C-2B29-88E598B007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r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FFA667-A66B-338D-0A59-6FC38B8722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r-F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8B8974-899E-0850-2630-6B22BD504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C42328-F42E-449B-81BD-CD0EDE31BD71}" type="datetimeFigureOut">
              <a:rPr lang="fr-FR" smtClean="0"/>
              <a:t>02/10/2025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06791E-3D24-D10D-7D30-783B89D6B9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3E620A-F6C1-8869-3493-2AB1CE634D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8E864-EFF5-4825-84A3-522ED3851D7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297194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A25DFB-7C45-EDB5-5A88-356946077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FAED48-2B35-577C-07BD-5294679712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318C2E-BD71-CF94-2DBB-70505262C8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r-F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C223729-92B6-FF08-8695-6B3554C06F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E88A1D8-6F6F-35B4-A60C-4AAC709D57B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r-F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7CBF9FE-A0AB-5D08-4333-20E5852D45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C42328-F42E-449B-81BD-CD0EDE31BD71}" type="datetimeFigureOut">
              <a:rPr lang="fr-FR" smtClean="0"/>
              <a:t>02/10/2025</a:t>
            </a:fld>
            <a:endParaRPr lang="fr-F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473AE02-B5F9-6B8E-3BE3-19339C75C5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084AFD3-D2AF-6655-9F42-0C1359D34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8E864-EFF5-4825-84A3-522ED3851D7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188733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60DE38-D738-75C9-D13A-4D6789978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fr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BF86D2-1B78-6990-77D9-E22F03C6A1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C42328-F42E-449B-81BD-CD0EDE31BD71}" type="datetimeFigureOut">
              <a:rPr lang="fr-FR" smtClean="0"/>
              <a:t>02/10/2025</a:t>
            </a:fld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E763FD-4BBF-BB0C-6BA2-2F0B19CA03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F0D545-4BED-83A0-16B7-54907106B1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8E864-EFF5-4825-84A3-522ED3851D7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135761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52FBBBB-F93A-B2B7-C130-9F3F510348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C42328-F42E-449B-81BD-CD0EDE31BD71}" type="datetimeFigureOut">
              <a:rPr lang="fr-FR" smtClean="0"/>
              <a:t>02/10/2025</a:t>
            </a:fld>
            <a:endParaRPr lang="fr-F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57EA6F8-2967-0F0E-1206-A5113C1955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6D4928-0F9C-43B3-D788-C9C88EA74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8E864-EFF5-4825-84A3-522ED3851D7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211896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6AE6C-602F-C7E8-2C9E-DB64FA767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7C8539-8791-7754-2269-DBD7F5AB2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C124F1-A2B3-72F2-6D4F-B143EEB327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084C2F-1B07-BE90-B766-63F6DBC0C8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C42328-F42E-449B-81BD-CD0EDE31BD71}" type="datetimeFigureOut">
              <a:rPr lang="fr-FR" smtClean="0"/>
              <a:t>02/10/2025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DD7B46-8E4C-03C9-F7E5-CA7CABC12E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6C4921-89CD-1743-623C-EA534B1A3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8E864-EFF5-4825-84A3-522ED3851D7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709538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53A123-A8F4-C02E-BC00-3F662FDA35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fr-F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9B54629-0616-8E9C-C03D-EBAD57C382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DEB9C9-74C0-D194-BD09-AA155E08A5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603BCF-7933-9C8F-7829-648BC9E86E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C42328-F42E-449B-81BD-CD0EDE31BD71}" type="datetimeFigureOut">
              <a:rPr lang="fr-FR" smtClean="0"/>
              <a:t>02/10/2025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3483DC-C214-E4CB-C8C0-08AAB831D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238EBB-7FBC-E049-A4D6-763641311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8E864-EFF5-4825-84A3-522ED3851D7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928002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655CACD-B450-0B93-C13D-80986AEE41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402237-F8ED-2C90-652B-182BD04BAA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B866A9-E467-14E4-DF6E-8AABBAA3B2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8C42328-F42E-449B-81BD-CD0EDE31BD71}" type="datetimeFigureOut">
              <a:rPr lang="fr-FR" smtClean="0"/>
              <a:t>02/10/2025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CF6AC7-9535-4342-9A8D-6B6920DDE8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EF4F1F-778A-30BC-03DD-228496E80F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358E864-EFF5-4825-84A3-522ED3851D7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437493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.bin"/><Relationship Id="rId13" Type="http://schemas.openxmlformats.org/officeDocument/2006/relationships/image" Target="../media/image9.svg"/><Relationship Id="rId18" Type="http://schemas.openxmlformats.org/officeDocument/2006/relationships/image" Target="../media/image14.emf"/><Relationship Id="rId3" Type="http://schemas.openxmlformats.org/officeDocument/2006/relationships/tags" Target="../tags/tag3.xml"/><Relationship Id="rId21" Type="http://schemas.openxmlformats.org/officeDocument/2006/relationships/image" Target="../media/image17.emf"/><Relationship Id="rId7" Type="http://schemas.openxmlformats.org/officeDocument/2006/relationships/image" Target="../media/image4.png"/><Relationship Id="rId12" Type="http://schemas.openxmlformats.org/officeDocument/2006/relationships/image" Target="../media/image8.png"/><Relationship Id="rId17" Type="http://schemas.openxmlformats.org/officeDocument/2006/relationships/image" Target="../media/image13.emf"/><Relationship Id="rId2" Type="http://schemas.openxmlformats.org/officeDocument/2006/relationships/tags" Target="../tags/tag2.xml"/><Relationship Id="rId16" Type="http://schemas.openxmlformats.org/officeDocument/2006/relationships/image" Target="../media/image12.emf"/><Relationship Id="rId20" Type="http://schemas.openxmlformats.org/officeDocument/2006/relationships/image" Target="../media/image16.emf"/><Relationship Id="rId1" Type="http://schemas.openxmlformats.org/officeDocument/2006/relationships/tags" Target="../tags/tag1.xml"/><Relationship Id="rId6" Type="http://schemas.openxmlformats.org/officeDocument/2006/relationships/image" Target="../media/image3.png"/><Relationship Id="rId11" Type="http://schemas.openxmlformats.org/officeDocument/2006/relationships/image" Target="../media/image7.svg"/><Relationship Id="rId5" Type="http://schemas.openxmlformats.org/officeDocument/2006/relationships/notesSlide" Target="../notesSlides/notesSlide1.xml"/><Relationship Id="rId15" Type="http://schemas.openxmlformats.org/officeDocument/2006/relationships/image" Target="../media/image11.svg"/><Relationship Id="rId10" Type="http://schemas.openxmlformats.org/officeDocument/2006/relationships/image" Target="../media/image6.png"/><Relationship Id="rId19" Type="http://schemas.openxmlformats.org/officeDocument/2006/relationships/image" Target="../media/image15.emf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5.emf"/><Relationship Id="rId1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emf"/><Relationship Id="rId13" Type="http://schemas.openxmlformats.org/officeDocument/2006/relationships/image" Target="../media/image10.png"/><Relationship Id="rId18" Type="http://schemas.openxmlformats.org/officeDocument/2006/relationships/image" Target="../media/image20.emf"/><Relationship Id="rId3" Type="http://schemas.openxmlformats.org/officeDocument/2006/relationships/tags" Target="../tags/tag6.xml"/><Relationship Id="rId7" Type="http://schemas.openxmlformats.org/officeDocument/2006/relationships/oleObject" Target="../embeddings/oleObject1.bin"/><Relationship Id="rId12" Type="http://schemas.openxmlformats.org/officeDocument/2006/relationships/image" Target="../media/image9.svg"/><Relationship Id="rId17" Type="http://schemas.openxmlformats.org/officeDocument/2006/relationships/image" Target="../media/image19.emf"/><Relationship Id="rId2" Type="http://schemas.openxmlformats.org/officeDocument/2006/relationships/tags" Target="../tags/tag5.xml"/><Relationship Id="rId16" Type="http://schemas.openxmlformats.org/officeDocument/2006/relationships/image" Target="../media/image13.emf"/><Relationship Id="rId20" Type="http://schemas.openxmlformats.org/officeDocument/2006/relationships/image" Target="../media/image17.emf"/><Relationship Id="rId1" Type="http://schemas.openxmlformats.org/officeDocument/2006/relationships/tags" Target="../tags/tag4.xml"/><Relationship Id="rId6" Type="http://schemas.openxmlformats.org/officeDocument/2006/relationships/image" Target="../media/image18.png"/><Relationship Id="rId11" Type="http://schemas.openxmlformats.org/officeDocument/2006/relationships/image" Target="../media/image8.png"/><Relationship Id="rId5" Type="http://schemas.openxmlformats.org/officeDocument/2006/relationships/notesSlide" Target="../notesSlides/notesSlide2.xml"/><Relationship Id="rId15" Type="http://schemas.openxmlformats.org/officeDocument/2006/relationships/image" Target="../media/image12.emf"/><Relationship Id="rId10" Type="http://schemas.openxmlformats.org/officeDocument/2006/relationships/image" Target="../media/image7.svg"/><Relationship Id="rId19" Type="http://schemas.openxmlformats.org/officeDocument/2006/relationships/image" Target="../media/image21.emf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6.png"/><Relationship Id="rId14" Type="http://schemas.openxmlformats.org/officeDocument/2006/relationships/image" Target="../media/image11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emf"/><Relationship Id="rId13" Type="http://schemas.openxmlformats.org/officeDocument/2006/relationships/image" Target="../media/image10.png"/><Relationship Id="rId18" Type="http://schemas.openxmlformats.org/officeDocument/2006/relationships/image" Target="../media/image20.emf"/><Relationship Id="rId3" Type="http://schemas.openxmlformats.org/officeDocument/2006/relationships/tags" Target="../tags/tag9.xml"/><Relationship Id="rId7" Type="http://schemas.openxmlformats.org/officeDocument/2006/relationships/oleObject" Target="../embeddings/oleObject1.bin"/><Relationship Id="rId12" Type="http://schemas.openxmlformats.org/officeDocument/2006/relationships/image" Target="../media/image9.svg"/><Relationship Id="rId17" Type="http://schemas.openxmlformats.org/officeDocument/2006/relationships/image" Target="../media/image22.emf"/><Relationship Id="rId2" Type="http://schemas.openxmlformats.org/officeDocument/2006/relationships/tags" Target="../tags/tag8.xml"/><Relationship Id="rId16" Type="http://schemas.openxmlformats.org/officeDocument/2006/relationships/image" Target="../media/image13.emf"/><Relationship Id="rId20" Type="http://schemas.openxmlformats.org/officeDocument/2006/relationships/image" Target="../media/image17.emf"/><Relationship Id="rId1" Type="http://schemas.openxmlformats.org/officeDocument/2006/relationships/tags" Target="../tags/tag7.xml"/><Relationship Id="rId6" Type="http://schemas.openxmlformats.org/officeDocument/2006/relationships/image" Target="../media/image3.png"/><Relationship Id="rId11" Type="http://schemas.openxmlformats.org/officeDocument/2006/relationships/image" Target="../media/image8.png"/><Relationship Id="rId5" Type="http://schemas.openxmlformats.org/officeDocument/2006/relationships/notesSlide" Target="../notesSlides/notesSlide3.xml"/><Relationship Id="rId15" Type="http://schemas.openxmlformats.org/officeDocument/2006/relationships/image" Target="../media/image12.emf"/><Relationship Id="rId10" Type="http://schemas.openxmlformats.org/officeDocument/2006/relationships/image" Target="../media/image7.svg"/><Relationship Id="rId19" Type="http://schemas.openxmlformats.org/officeDocument/2006/relationships/image" Target="../media/image23.emf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6.png"/><Relationship Id="rId14" Type="http://schemas.openxmlformats.org/officeDocument/2006/relationships/image" Target="../media/image11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emf"/><Relationship Id="rId13" Type="http://schemas.openxmlformats.org/officeDocument/2006/relationships/image" Target="../media/image10.png"/><Relationship Id="rId18" Type="http://schemas.openxmlformats.org/officeDocument/2006/relationships/image" Target="../media/image25.emf"/><Relationship Id="rId3" Type="http://schemas.openxmlformats.org/officeDocument/2006/relationships/tags" Target="../tags/tag12.xml"/><Relationship Id="rId7" Type="http://schemas.openxmlformats.org/officeDocument/2006/relationships/oleObject" Target="../embeddings/oleObject1.bin"/><Relationship Id="rId12" Type="http://schemas.openxmlformats.org/officeDocument/2006/relationships/image" Target="../media/image9.svg"/><Relationship Id="rId17" Type="http://schemas.openxmlformats.org/officeDocument/2006/relationships/image" Target="../media/image24.emf"/><Relationship Id="rId2" Type="http://schemas.openxmlformats.org/officeDocument/2006/relationships/tags" Target="../tags/tag11.xml"/><Relationship Id="rId16" Type="http://schemas.openxmlformats.org/officeDocument/2006/relationships/image" Target="../media/image13.emf"/><Relationship Id="rId20" Type="http://schemas.openxmlformats.org/officeDocument/2006/relationships/image" Target="../media/image26.emf"/><Relationship Id="rId1" Type="http://schemas.openxmlformats.org/officeDocument/2006/relationships/tags" Target="../tags/tag10.xml"/><Relationship Id="rId6" Type="http://schemas.openxmlformats.org/officeDocument/2006/relationships/image" Target="../media/image3.png"/><Relationship Id="rId11" Type="http://schemas.openxmlformats.org/officeDocument/2006/relationships/image" Target="../media/image8.png"/><Relationship Id="rId5" Type="http://schemas.openxmlformats.org/officeDocument/2006/relationships/notesSlide" Target="../notesSlides/notesSlide4.xml"/><Relationship Id="rId15" Type="http://schemas.openxmlformats.org/officeDocument/2006/relationships/image" Target="../media/image12.emf"/><Relationship Id="rId10" Type="http://schemas.openxmlformats.org/officeDocument/2006/relationships/image" Target="../media/image7.svg"/><Relationship Id="rId19" Type="http://schemas.openxmlformats.org/officeDocument/2006/relationships/image" Target="../media/image21.emf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6.png"/><Relationship Id="rId14" Type="http://schemas.openxmlformats.org/officeDocument/2006/relationships/image" Target="../media/image11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mailto:Vmoschetta@sammpo.fr" TargetMode="External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Smalollari@sammpo.fr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1CCF9FA-9F52-8141-4B90-7AB3DCB029F2}"/>
              </a:ext>
            </a:extLst>
          </p:cNvPr>
          <p:cNvSpPr/>
          <p:nvPr/>
        </p:nvSpPr>
        <p:spPr>
          <a:xfrm>
            <a:off x="532932" y="6405694"/>
            <a:ext cx="11126136" cy="4499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l"/>
            <a:r>
              <a:rPr lang="fr-FR" sz="110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Source : SAMMPO | [Distributeur] -  Etude du 02 octobre 2025 | A000</a:t>
            </a:r>
            <a:endParaRPr lang="en-US" sz="1100" dirty="0">
              <a:solidFill>
                <a:schemeClr val="tx1">
                  <a:lumMod val="90000"/>
                  <a:lumOff val="10000"/>
                </a:schemeClr>
              </a:solidFill>
              <a:latin typeface="+mj-lt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4" name="Picture 3" descr="A shelf full of liquor bottles&#10;&#10;AI-generated content may be incorrect.">
            <a:extLst>
              <a:ext uri="{FF2B5EF4-FFF2-40B4-BE49-F238E27FC236}">
                <a16:creationId xmlns:a16="http://schemas.microsoft.com/office/drawing/2014/main" id="{D12DB684-02B0-6DB7-92C8-858E243882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72" b="205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9CF64F9D-26C5-1F03-699F-FD681655B9C7}"/>
              </a:ext>
            </a:extLst>
          </p:cNvPr>
          <p:cNvSpPr/>
          <p:nvPr/>
        </p:nvSpPr>
        <p:spPr>
          <a:xfrm>
            <a:off x="1514475" y="1479792"/>
            <a:ext cx="9163050" cy="3898416"/>
          </a:xfrm>
          <a:prstGeom prst="roundRect">
            <a:avLst>
              <a:gd name="adj" fmla="val 6534"/>
            </a:avLst>
          </a:prstGeom>
          <a:solidFill>
            <a:srgbClr val="FFFFFF">
              <a:alpha val="94902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fr-FR" sz="2800" i="1" dirty="0">
              <a:solidFill>
                <a:schemeClr val="tx1"/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362B3FB-99D5-1C13-8861-C58B61311075}"/>
              </a:ext>
            </a:extLst>
          </p:cNvPr>
          <p:cNvCxnSpPr>
            <a:cxnSpLocks/>
          </p:cNvCxnSpPr>
          <p:nvPr/>
        </p:nvCxnSpPr>
        <p:spPr>
          <a:xfrm>
            <a:off x="2293586" y="2402304"/>
            <a:ext cx="2022176" cy="0"/>
          </a:xfrm>
          <a:prstGeom prst="line">
            <a:avLst/>
          </a:prstGeom>
          <a:ln w="19050">
            <a:solidFill>
              <a:schemeClr val="tx1">
                <a:lumMod val="25000"/>
                <a:lumOff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D70BCE6-7EC9-F8E8-83BB-045869AAD150}"/>
              </a:ext>
            </a:extLst>
          </p:cNvPr>
          <p:cNvCxnSpPr>
            <a:cxnSpLocks/>
          </p:cNvCxnSpPr>
          <p:nvPr/>
        </p:nvCxnSpPr>
        <p:spPr>
          <a:xfrm>
            <a:off x="7876238" y="2402304"/>
            <a:ext cx="2022176" cy="0"/>
          </a:xfrm>
          <a:prstGeom prst="line">
            <a:avLst/>
          </a:prstGeom>
          <a:ln w="19050">
            <a:solidFill>
              <a:schemeClr val="tx1">
                <a:lumMod val="25000"/>
                <a:lumOff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A black square with white text and a white circle&#10;&#10;AI-generated content may be incorrect.">
            <a:extLst>
              <a:ext uri="{FF2B5EF4-FFF2-40B4-BE49-F238E27FC236}">
                <a16:creationId xmlns:a16="http://schemas.microsoft.com/office/drawing/2014/main" id="{C64784ED-5EA4-47A5-5153-062171C5A9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8920" y="2036008"/>
            <a:ext cx="732108" cy="732592"/>
          </a:xfrm>
          <a:prstGeom prst="round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8D50538-C89C-6662-7EDE-C9BA8A360FEE}"/>
              </a:ext>
            </a:extLst>
          </p:cNvPr>
          <p:cNvSpPr/>
          <p:nvPr/>
        </p:nvSpPr>
        <p:spPr>
          <a:xfrm>
            <a:off x="5525950" y="1945104"/>
            <a:ext cx="914400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2400" b="1" dirty="0">
                <a:solidFill>
                  <a:schemeClr val="bg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X</a:t>
            </a:r>
            <a:endParaRPr lang="en-US" sz="2400" b="1" dirty="0">
              <a:solidFill>
                <a:schemeClr val="bg1">
                  <a:lumMod val="50000"/>
                </a:scheme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AF1B23E-8FE1-F1AB-1F19-B7F5A7883D4C}"/>
              </a:ext>
            </a:extLst>
          </p:cNvPr>
          <p:cNvSpPr/>
          <p:nvPr/>
        </p:nvSpPr>
        <p:spPr>
          <a:xfrm>
            <a:off x="2293586" y="4080453"/>
            <a:ext cx="7855349" cy="514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000" b="0" i="1" u="none" strike="noStrike" kern="1200" cap="none" spc="0" normalizeH="0" baseline="0" noProof="0" dirty="0">
                <a:ln>
                  <a:noFill/>
                </a:ln>
                <a:solidFill>
                  <a:srgbClr val="1B1C1F"/>
                </a:solidFill>
                <a:effectLst/>
                <a:uLnTx/>
                <a:uFillTx/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L’information au service de l’action !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91AA328-0521-4125-DC34-19AD94F6BE82}"/>
              </a:ext>
            </a:extLst>
          </p:cNvPr>
          <p:cNvSpPr/>
          <p:nvPr/>
        </p:nvSpPr>
        <p:spPr>
          <a:xfrm>
            <a:off x="2293586" y="3529246"/>
            <a:ext cx="7855349" cy="514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3600" b="1" i="0" u="none" strike="noStrike" kern="1200" cap="none" spc="0" normalizeH="0" baseline="0" noProof="0" dirty="0">
                <a:ln>
                  <a:noFill/>
                </a:ln>
                <a:solidFill>
                  <a:srgbClr val="1B1C1F"/>
                </a:solidFill>
                <a:effectLst/>
                <a:uLnTx/>
                <a:uFillTx/>
                <a:latin typeface="Aptos Black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Fiche d’identité des concurrents</a:t>
            </a:r>
          </a:p>
        </p:txBody>
      </p:sp>
    </p:spTree>
    <p:extLst>
      <p:ext uri="{BB962C8B-B14F-4D97-AF65-F5344CB8AC3E}">
        <p14:creationId xmlns:p14="http://schemas.microsoft.com/office/powerpoint/2010/main" val="11744847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1CD957-0927-2C46-F483-DFECD16426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FF566D07-78A4-5C23-B388-1A9CB65876F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27432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45FBDC3-F05D-5FF6-7129-14E2B87D512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2743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D9847ED-AC01-698C-B58F-67DB0363DC15}"/>
              </a:ext>
            </a:extLst>
          </p:cNvPr>
          <p:cNvSpPr/>
          <p:nvPr/>
        </p:nvSpPr>
        <p:spPr>
          <a:xfrm>
            <a:off x="0" y="1"/>
            <a:ext cx="12192000" cy="2744156"/>
          </a:xfrm>
          <a:prstGeom prst="rect">
            <a:avLst/>
          </a:prstGeom>
          <a:solidFill>
            <a:srgbClr val="303237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fr-FR" sz="1600" b="1" noProof="0" dirty="0">
              <a:solidFill>
                <a:schemeClr val="accent3"/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graphicFrame>
        <p:nvGraphicFramePr>
          <p:cNvPr id="16" name="think-cell data - do not delete" hidden="1">
            <a:extLst>
              <a:ext uri="{FF2B5EF4-FFF2-40B4-BE49-F238E27FC236}">
                <a16:creationId xmlns:a16="http://schemas.microsoft.com/office/drawing/2014/main" id="{F185F17A-BA52-EF97-365B-513F5238E33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8" imgW="473" imgH="474" progId="TCLayout.ActiveDocument.1">
                  <p:embed/>
                </p:oleObj>
              </mc:Choice>
              <mc:Fallback>
                <p:oleObj name="think-cell Slide" r:id="rId8" imgW="473" imgH="474" progId="TCLayout.ActiveDocument.1">
                  <p:embed/>
                  <p:pic>
                    <p:nvPicPr>
                      <p:cNvPr id="16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F185F17A-BA52-EF97-365B-513F5238E33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tangle 13">
            <a:extLst>
              <a:ext uri="{FF2B5EF4-FFF2-40B4-BE49-F238E27FC236}">
                <a16:creationId xmlns:a16="http://schemas.microsoft.com/office/drawing/2014/main" id="{9319ABF7-0D59-10D2-3156-1494F88C8EC2}"/>
              </a:ext>
            </a:extLst>
          </p:cNvPr>
          <p:cNvSpPr/>
          <p:nvPr/>
        </p:nvSpPr>
        <p:spPr>
          <a:xfrm>
            <a:off x="532933" y="2991519"/>
            <a:ext cx="2777111" cy="3663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r>
              <a:rPr lang="fr-FR" sz="1400" b="1" noProof="0">
                <a:solidFill>
                  <a:schemeClr val="accent3"/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Chiffre d’affaires (CA)</a:t>
            </a:r>
          </a:p>
          <a:p>
            <a:pPr algn="l"/>
            <a:r>
              <a:rPr lang="fr-FR" sz="1400" b="1" noProof="0">
                <a:solidFill>
                  <a:schemeClr val="accent3"/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Siren identifié : 441940905</a:t>
            </a:r>
            <a:endParaRPr lang="fr-FR" sz="1400" i="1" noProof="0" dirty="0">
              <a:solidFill>
                <a:schemeClr val="accent3"/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FD2F6B92-806D-B899-6E21-9CABA74B43E5}"/>
              </a:ext>
            </a:extLst>
          </p:cNvPr>
          <p:cNvSpPr/>
          <p:nvPr/>
        </p:nvSpPr>
        <p:spPr>
          <a:xfrm>
            <a:off x="532932" y="611296"/>
            <a:ext cx="238716" cy="22690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fr-FR" sz="1600" b="1" noProof="0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CA1F96-6403-3CFA-4CF5-94F705987FD2}"/>
              </a:ext>
            </a:extLst>
          </p:cNvPr>
          <p:cNvSpPr txBox="1"/>
          <p:nvPr/>
        </p:nvSpPr>
        <p:spPr>
          <a:xfrm>
            <a:off x="917078" y="246278"/>
            <a:ext cx="5235405" cy="340735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/>
          <a:p>
            <a:r>
              <a:rPr lang="fr-FR" sz="1600" noProof="0" dirty="0">
                <a:solidFill>
                  <a:schemeClr val="bg1"/>
                </a:solidFill>
                <a:latin typeface="Aptos" panose="020B0004020202020204" pitchFamily="34" charset="0"/>
              </a:rPr>
              <a:t>Fiche d’identité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14E990-CF48-4D57-26BB-9C9E56700176}"/>
              </a:ext>
            </a:extLst>
          </p:cNvPr>
          <p:cNvSpPr txBox="1"/>
          <p:nvPr/>
        </p:nvSpPr>
        <p:spPr>
          <a:xfrm>
            <a:off x="917078" y="492774"/>
            <a:ext cx="4125325" cy="463846"/>
          </a:xfrm>
          <a:prstGeom prst="rect">
            <a:avLst/>
          </a:prstGeom>
          <a:noFill/>
        </p:spPr>
        <p:txBody>
          <a:bodyPr wrap="square" lIns="0" tIns="46800" rIns="0" bIns="46800" rtlCol="0" anchor="t">
            <a:spAutoFit/>
          </a:bodyPr>
          <a:lstStyle/>
          <a:p>
            <a:r>
              <a:rPr lang="fr-FR" sz="2400" b="1" noProof="0">
                <a:solidFill>
                  <a:schemeClr val="bg1"/>
                </a:solidFill>
                <a:latin typeface="Aptos Black" panose="020B0004020202020204" pitchFamily="34" charset="0"/>
              </a:rPr>
              <a:t>A.L.V.A</a:t>
            </a:r>
            <a:endParaRPr lang="fr-FR" sz="2400" b="1" noProof="0" dirty="0">
              <a:solidFill>
                <a:schemeClr val="bg1"/>
              </a:solidFill>
              <a:latin typeface="Aptos Black" panose="020B0004020202020204" pitchFamily="34" charset="0"/>
            </a:endParaRP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987C0EE5-16E0-110A-F7C2-38A298B0847E}"/>
              </a:ext>
            </a:extLst>
          </p:cNvPr>
          <p:cNvSpPr/>
          <p:nvPr/>
        </p:nvSpPr>
        <p:spPr>
          <a:xfrm>
            <a:off x="532931" y="6405694"/>
            <a:ext cx="11234575" cy="4499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fr-FR" sz="1100">
                <a:solidFill>
                  <a:schemeClr val="accent3"/>
                </a:solidFill>
                <a:ea typeface="Lato" panose="020F0502020204030203" pitchFamily="34" charset="0"/>
                <a:cs typeface="Lato" panose="020F0502020204030203" pitchFamily="34" charset="0"/>
              </a:rPr>
              <a:t>Source : SAMMPO | INSEE : Ratios Financiers (BCE / INPI) - Etude du 02 octobre 2025 | A001 </a:t>
            </a:r>
            <a:endParaRPr lang="en-US" sz="1100" dirty="0">
              <a:solidFill>
                <a:schemeClr val="accent3"/>
              </a:solidFill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7B5F888-FCE6-B14B-8EDC-8323D47F2F95}"/>
              </a:ext>
            </a:extLst>
          </p:cNvPr>
          <p:cNvSpPr/>
          <p:nvPr/>
        </p:nvSpPr>
        <p:spPr>
          <a:xfrm>
            <a:off x="9101795" y="-86497"/>
            <a:ext cx="2841612" cy="6580430"/>
          </a:xfrm>
          <a:prstGeom prst="rect">
            <a:avLst/>
          </a:prstGeom>
          <a:solidFill>
            <a:srgbClr val="FFFFFF">
              <a:alpha val="89804"/>
            </a:srgbClr>
          </a:solidFill>
          <a:ln w="9525">
            <a:solidFill>
              <a:schemeClr val="tx1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fr-FR" sz="1600" b="1" noProof="0" dirty="0">
              <a:solidFill>
                <a:schemeClr val="accent3"/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47B9C9C-2742-4416-D1AB-18DA7C7846B8}"/>
              </a:ext>
            </a:extLst>
          </p:cNvPr>
          <p:cNvSpPr/>
          <p:nvPr/>
        </p:nvSpPr>
        <p:spPr>
          <a:xfrm>
            <a:off x="4806967" y="2991519"/>
            <a:ext cx="2777111" cy="3663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r>
              <a:rPr lang="fr-FR" sz="1400" b="1" noProof="0">
                <a:solidFill>
                  <a:schemeClr val="accent3"/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Excédent brut d’exploitation (EBE)</a:t>
            </a:r>
          </a:p>
          <a:p>
            <a:pPr algn="l"/>
            <a:r>
              <a:rPr lang="fr-FR" sz="1400" b="1" noProof="0">
                <a:solidFill>
                  <a:schemeClr val="accent3"/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Siren identifié : 441940905</a:t>
            </a:r>
            <a:endParaRPr lang="fr-FR" sz="1400" i="1" noProof="0" dirty="0">
              <a:solidFill>
                <a:schemeClr val="accent3"/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EDBA152D-D707-BF6B-D9A4-B14164E08D45}"/>
              </a:ext>
            </a:extLst>
          </p:cNvPr>
          <p:cNvGrpSpPr/>
          <p:nvPr/>
        </p:nvGrpSpPr>
        <p:grpSpPr>
          <a:xfrm>
            <a:off x="3423588" y="2961390"/>
            <a:ext cx="1231151" cy="449917"/>
            <a:chOff x="3086149" y="5633623"/>
            <a:chExt cx="1231151" cy="449917"/>
          </a:xfrm>
          <a:solidFill>
            <a:schemeClr val="tx1">
              <a:lumMod val="90000"/>
              <a:lumOff val="10000"/>
            </a:schemeClr>
          </a:solidFill>
        </p:grpSpPr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88BCEADD-0CE3-11B1-59A9-EA8BF4BEC5CA}"/>
                </a:ext>
              </a:extLst>
            </p:cNvPr>
            <p:cNvSpPr/>
            <p:nvPr/>
          </p:nvSpPr>
          <p:spPr>
            <a:xfrm>
              <a:off x="3086149" y="5633623"/>
              <a:ext cx="1231151" cy="449917"/>
            </a:xfrm>
            <a:prstGeom prst="roundRect">
              <a:avLst/>
            </a:prstGeom>
            <a:solidFill>
              <a:srgbClr val="FFFFFF">
                <a:alpha val="80000"/>
              </a:srgbClr>
            </a:solidFill>
            <a:ln w="9525">
              <a:solidFill>
                <a:schemeClr val="tx1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algn="ctr" defTabSz="914400" rtl="0" eaLnBrk="1" latinLnBrk="0" hangingPunct="1"/>
              <a:endParaRPr lang="fr-FR" sz="1600" b="1" kern="1200" dirty="0">
                <a:solidFill>
                  <a:schemeClr val="tx2">
                    <a:lumMod val="60000"/>
                    <a:lumOff val="4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5D0EA87F-6585-BBEA-9A00-8EFB54C63A42}"/>
                </a:ext>
              </a:extLst>
            </p:cNvPr>
            <p:cNvGrpSpPr/>
            <p:nvPr/>
          </p:nvGrpSpPr>
          <p:grpSpPr>
            <a:xfrm>
              <a:off x="3427597" y="5705324"/>
              <a:ext cx="842076" cy="325566"/>
              <a:chOff x="3220759" y="5706493"/>
              <a:chExt cx="1010426" cy="325566"/>
            </a:xfrm>
            <a:grpFill/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8AF176E6-5291-F9B7-C211-CBE63AB2D3FE}"/>
                  </a:ext>
                </a:extLst>
              </p:cNvPr>
              <p:cNvSpPr/>
              <p:nvPr/>
            </p:nvSpPr>
            <p:spPr>
              <a:xfrm>
                <a:off x="3220759" y="5896686"/>
                <a:ext cx="1010426" cy="13537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b"/>
              <a:lstStyle/>
              <a:p>
                <a:pPr algn="l"/>
                <a:r>
                  <a:rPr lang="fr-FR" sz="1000" i="1" noProof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Aptos" panose="020B0004020202020204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CAGR vs 2017</a:t>
                </a:r>
                <a:endParaRPr lang="fr-FR" sz="500" i="1" noProof="0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Aptos" panose="020B0004020202020204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1F54539D-F68C-5C84-B938-3BB85925339B}"/>
                  </a:ext>
                </a:extLst>
              </p:cNvPr>
              <p:cNvSpPr/>
              <p:nvPr/>
            </p:nvSpPr>
            <p:spPr>
              <a:xfrm>
                <a:off x="3220759" y="5706493"/>
                <a:ext cx="1010426" cy="13537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r>
                  <a:rPr lang="fr-FR" sz="1200" b="1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Aptos Black" panose="020B0004020202020204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+5,4%</a:t>
                </a:r>
                <a:endParaRPr lang="fr-FR" sz="800" b="1" noProof="0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Aptos Black" panose="020B0004020202020204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</p:grpSp>
        <p:pic>
          <p:nvPicPr>
            <p:cNvPr id="40" name="Graphic 39" descr="Sprouting Seed with solid fill">
              <a:extLst>
                <a:ext uri="{FF2B5EF4-FFF2-40B4-BE49-F238E27FC236}">
                  <a16:creationId xmlns:a16="http://schemas.microsoft.com/office/drawing/2014/main" id="{8355AC32-42E9-2190-227A-4BDD541CD60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140433" y="5727842"/>
              <a:ext cx="246238" cy="246238"/>
            </a:xfrm>
            <a:prstGeom prst="rect">
              <a:avLst/>
            </a:prstGeom>
          </p:spPr>
        </p:pic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D72B4EB3-4CAA-AC5D-8137-720C7870A50D}"/>
              </a:ext>
            </a:extLst>
          </p:cNvPr>
          <p:cNvGrpSpPr/>
          <p:nvPr/>
        </p:nvGrpSpPr>
        <p:grpSpPr>
          <a:xfrm>
            <a:off x="7718415" y="2961390"/>
            <a:ext cx="1231151" cy="449917"/>
            <a:chOff x="7537262" y="5633623"/>
            <a:chExt cx="1231151" cy="449917"/>
          </a:xfrm>
          <a:solidFill>
            <a:schemeClr val="tx2">
              <a:lumMod val="60000"/>
              <a:lumOff val="40000"/>
            </a:schemeClr>
          </a:solidFill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325B5D9A-0734-B6A3-86D2-05473844E731}"/>
                </a:ext>
              </a:extLst>
            </p:cNvPr>
            <p:cNvGrpSpPr/>
            <p:nvPr/>
          </p:nvGrpSpPr>
          <p:grpSpPr>
            <a:xfrm>
              <a:off x="7537262" y="5633623"/>
              <a:ext cx="1231151" cy="449917"/>
              <a:chOff x="3086149" y="5633623"/>
              <a:chExt cx="1231151" cy="449917"/>
            </a:xfrm>
            <a:grpFill/>
          </p:grpSpPr>
          <p:sp>
            <p:nvSpPr>
              <p:cNvPr id="43" name="Rectangle: Rounded Corners 42">
                <a:extLst>
                  <a:ext uri="{FF2B5EF4-FFF2-40B4-BE49-F238E27FC236}">
                    <a16:creationId xmlns:a16="http://schemas.microsoft.com/office/drawing/2014/main" id="{92A90B03-35E3-16C4-2338-6E2BEC345890}"/>
                  </a:ext>
                </a:extLst>
              </p:cNvPr>
              <p:cNvSpPr/>
              <p:nvPr/>
            </p:nvSpPr>
            <p:spPr>
              <a:xfrm>
                <a:off x="3086149" y="5633623"/>
                <a:ext cx="1231151" cy="449917"/>
              </a:xfrm>
              <a:prstGeom prst="roundRect">
                <a:avLst/>
              </a:prstGeom>
              <a:solidFill>
                <a:srgbClr val="FFFFFF">
                  <a:alpha val="80000"/>
                </a:srgbClr>
              </a:solidFill>
              <a:ln w="9525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algn="ctr" defTabSz="914400" rtl="0" eaLnBrk="1" latinLnBrk="0" hangingPunct="1"/>
                <a:endParaRPr lang="fr-FR" sz="1600" b="1" kern="12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Aptos" panose="020B0004020202020204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75A1A187-0E6F-67B7-EB10-AB4C3A9B78E0}"/>
                  </a:ext>
                </a:extLst>
              </p:cNvPr>
              <p:cNvGrpSpPr/>
              <p:nvPr/>
            </p:nvGrpSpPr>
            <p:grpSpPr>
              <a:xfrm>
                <a:off x="3427597" y="5705324"/>
                <a:ext cx="842076" cy="325566"/>
                <a:chOff x="3220759" y="5706493"/>
                <a:chExt cx="1010426" cy="325566"/>
              </a:xfrm>
              <a:grpFill/>
            </p:grpSpPr>
            <p:sp>
              <p:nvSpPr>
                <p:cNvPr id="47" name="Rectangle 46">
                  <a:extLst>
                    <a:ext uri="{FF2B5EF4-FFF2-40B4-BE49-F238E27FC236}">
                      <a16:creationId xmlns:a16="http://schemas.microsoft.com/office/drawing/2014/main" id="{7C265317-F35C-FF82-24D3-3F3355A61522}"/>
                    </a:ext>
                  </a:extLst>
                </p:cNvPr>
                <p:cNvSpPr/>
                <p:nvPr/>
              </p:nvSpPr>
              <p:spPr>
                <a:xfrm>
                  <a:off x="3220759" y="5896686"/>
                  <a:ext cx="1010426" cy="13537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b"/>
                <a:lstStyle/>
                <a:p>
                  <a:pPr algn="l"/>
                  <a:r>
                    <a:rPr lang="fr-FR" sz="1000" i="1" noProof="0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latin typeface="Aptos" panose="020B0004020202020204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CAGR vs 2017</a:t>
                  </a:r>
                  <a:endParaRPr lang="fr-FR" sz="500" i="1" noProof="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Aptos" panose="020B0004020202020204" pitchFamily="34" charset="0"/>
                    <a:ea typeface="Lato" panose="020F0502020204030203" pitchFamily="34" charset="0"/>
                    <a:cs typeface="Lato" panose="020F0502020204030203" pitchFamily="34" charset="0"/>
                  </a:endParaRPr>
                </a:p>
              </p:txBody>
            </p:sp>
            <p:sp>
              <p:nvSpPr>
                <p:cNvPr id="48" name="Rectangle 47">
                  <a:extLst>
                    <a:ext uri="{FF2B5EF4-FFF2-40B4-BE49-F238E27FC236}">
                      <a16:creationId xmlns:a16="http://schemas.microsoft.com/office/drawing/2014/main" id="{BE0C4E9E-14C5-B6CF-ECFE-8C2F5678B91D}"/>
                    </a:ext>
                  </a:extLst>
                </p:cNvPr>
                <p:cNvSpPr/>
                <p:nvPr/>
              </p:nvSpPr>
              <p:spPr>
                <a:xfrm>
                  <a:off x="3220759" y="5706493"/>
                  <a:ext cx="1010426" cy="13537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l"/>
                  <a:r>
                    <a:rPr lang="fr-FR" sz="1200" b="1" noProof="0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latin typeface="Aptos Black" panose="020B0004020202020204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NA</a:t>
                  </a:r>
                  <a:endParaRPr lang="fr-FR" sz="800" b="1" noProof="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Aptos Black" panose="020B0004020202020204" pitchFamily="34" charset="0"/>
                    <a:ea typeface="Lato" panose="020F0502020204030203" pitchFamily="34" charset="0"/>
                    <a:cs typeface="Lato" panose="020F0502020204030203" pitchFamily="34" charset="0"/>
                  </a:endParaRPr>
                </a:p>
              </p:txBody>
            </p:sp>
          </p:grpSp>
        </p:grpSp>
        <p:pic>
          <p:nvPicPr>
            <p:cNvPr id="38" name="Graphic 37" descr="Money with solid fill">
              <a:extLst>
                <a:ext uri="{FF2B5EF4-FFF2-40B4-BE49-F238E27FC236}">
                  <a16:creationId xmlns:a16="http://schemas.microsoft.com/office/drawing/2014/main" id="{CE5E99FA-DC72-C7DE-543D-CCB85F7F19F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7598634" y="5735979"/>
              <a:ext cx="245204" cy="245204"/>
            </a:xfrm>
            <a:prstGeom prst="rect">
              <a:avLst/>
            </a:prstGeom>
          </p:spPr>
        </p:pic>
      </p:grp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507F9D9C-76D3-4DDE-F0B9-7678A652991A}"/>
              </a:ext>
            </a:extLst>
          </p:cNvPr>
          <p:cNvSpPr>
            <a:spLocks noGrp="1"/>
          </p:cNvSpPr>
          <p:nvPr>
            <p:custDataLst>
              <p:tags r:id="rId2"/>
            </p:custDataLst>
          </p:nvPr>
        </p:nvSpPr>
        <p:spPr bwMode="auto">
          <a:xfrm>
            <a:off x="5881873" y="807460"/>
            <a:ext cx="448370" cy="4745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</a:pPr>
            <a:r>
              <a:rPr lang="fr-FR" sz="1800" b="1" noProof="0">
                <a:solidFill>
                  <a:schemeClr val="bg1"/>
                </a:solidFill>
                <a:latin typeface="Aptos Black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0,0%</a:t>
            </a:r>
            <a:endParaRPr lang="fr-FR" sz="1800" b="1" noProof="0" dirty="0">
              <a:solidFill>
                <a:schemeClr val="bg1"/>
              </a:solidFill>
              <a:latin typeface="Aptos Black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08DA093-F1AB-27E8-9A86-7AF62403D444}"/>
              </a:ext>
            </a:extLst>
          </p:cNvPr>
          <p:cNvSpPr/>
          <p:nvPr/>
        </p:nvSpPr>
        <p:spPr>
          <a:xfrm>
            <a:off x="5229014" y="1629953"/>
            <a:ext cx="1754088" cy="2851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pPr algn="ctr"/>
            <a:r>
              <a:rPr lang="fr-FR" sz="1200" i="1" noProof="0">
                <a:solidFill>
                  <a:schemeClr val="bg1"/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EBE en 2023</a:t>
            </a:r>
          </a:p>
          <a:p>
            <a:pPr algn="ctr"/>
            <a:r>
              <a:rPr lang="fr-FR" sz="1200" i="1" noProof="0">
                <a:solidFill>
                  <a:schemeClr val="bg1"/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EBE/CA</a:t>
            </a:r>
            <a:endParaRPr lang="fr-FR" sz="900" i="1" noProof="0" dirty="0">
              <a:solidFill>
                <a:schemeClr val="bg1"/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9850D9B3-792A-A14A-0459-C627CA275A0F}"/>
              </a:ext>
            </a:extLst>
          </p:cNvPr>
          <p:cNvSpPr/>
          <p:nvPr/>
        </p:nvSpPr>
        <p:spPr>
          <a:xfrm>
            <a:off x="6946474" y="1629953"/>
            <a:ext cx="1918419" cy="2851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pPr algn="ctr"/>
            <a:r>
              <a:rPr lang="fr-FR" sz="1200" i="1">
                <a:solidFill>
                  <a:schemeClr val="bg1"/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Résultat net  en 2023</a:t>
            </a:r>
          </a:p>
          <a:p>
            <a:pPr algn="ctr"/>
            <a:r>
              <a:rPr lang="fr-FR" sz="1200" i="1">
                <a:solidFill>
                  <a:schemeClr val="bg1"/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RN/CA</a:t>
            </a:r>
            <a:endParaRPr lang="fr-FR" sz="900" i="1" dirty="0">
              <a:solidFill>
                <a:schemeClr val="bg1"/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75" name="Text Placeholder 2">
            <a:extLst>
              <a:ext uri="{FF2B5EF4-FFF2-40B4-BE49-F238E27FC236}">
                <a16:creationId xmlns:a16="http://schemas.microsoft.com/office/drawing/2014/main" id="{F870C9BC-BA30-6BC6-01BB-F62CCD7D3340}"/>
              </a:ext>
            </a:extLst>
          </p:cNvPr>
          <p:cNvSpPr>
            <a:spLocks noGrp="1"/>
          </p:cNvSpPr>
          <p:nvPr>
            <p:custDataLst>
              <p:tags r:id="rId3"/>
            </p:custDataLst>
          </p:nvPr>
        </p:nvSpPr>
        <p:spPr bwMode="auto">
          <a:xfrm>
            <a:off x="7681498" y="807460"/>
            <a:ext cx="448370" cy="4745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</a:pPr>
            <a:r>
              <a:rPr lang="fr-FR" sz="1800" b="1" noProof="0">
                <a:solidFill>
                  <a:schemeClr val="bg1"/>
                </a:solidFill>
                <a:latin typeface="Aptos Black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-2,2%</a:t>
            </a:r>
            <a:endParaRPr lang="fr-FR" sz="1800" b="1" noProof="0" dirty="0">
              <a:solidFill>
                <a:schemeClr val="bg1"/>
              </a:solidFill>
              <a:latin typeface="Aptos Black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6D8FBE79-83B6-E4D1-9F45-1FF9A6E86371}"/>
              </a:ext>
            </a:extLst>
          </p:cNvPr>
          <p:cNvSpPr/>
          <p:nvPr/>
        </p:nvSpPr>
        <p:spPr>
          <a:xfrm>
            <a:off x="9266895" y="557053"/>
            <a:ext cx="1114478" cy="2572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r"/>
            <a:r>
              <a:rPr lang="fr-FR" sz="11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Chiffre d’affaires</a:t>
            </a:r>
            <a:endParaRPr lang="fr-FR" sz="900" b="1" dirty="0">
              <a:solidFill>
                <a:schemeClr val="tx1">
                  <a:lumMod val="90000"/>
                  <a:lumOff val="10000"/>
                </a:schemeClr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6EDA94E2-713D-B133-45EA-0392B3778173}"/>
              </a:ext>
            </a:extLst>
          </p:cNvPr>
          <p:cNvSpPr/>
          <p:nvPr/>
        </p:nvSpPr>
        <p:spPr>
          <a:xfrm>
            <a:off x="9266895" y="951631"/>
            <a:ext cx="1114478" cy="2572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r"/>
            <a:r>
              <a:rPr lang="fr-FR" sz="11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Marchandises et matières 1</a:t>
            </a:r>
            <a:r>
              <a:rPr lang="fr-FR" sz="1100" baseline="300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ère</a:t>
            </a:r>
            <a:r>
              <a:rPr lang="fr-FR" sz="11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endParaRPr lang="fr-FR" sz="900" dirty="0">
              <a:solidFill>
                <a:schemeClr val="tx1">
                  <a:lumMod val="90000"/>
                  <a:lumOff val="10000"/>
                </a:schemeClr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55D0294E-B7C6-7C78-FE35-3F66CEBEE884}"/>
              </a:ext>
            </a:extLst>
          </p:cNvPr>
          <p:cNvSpPr/>
          <p:nvPr/>
        </p:nvSpPr>
        <p:spPr>
          <a:xfrm>
            <a:off x="9266895" y="1346208"/>
            <a:ext cx="1114478" cy="2572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r"/>
            <a:r>
              <a:rPr lang="fr-FR" sz="11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Marge brute</a:t>
            </a:r>
            <a:endParaRPr lang="fr-FR" sz="900" b="1" dirty="0">
              <a:solidFill>
                <a:schemeClr val="tx1">
                  <a:lumMod val="90000"/>
                  <a:lumOff val="10000"/>
                </a:schemeClr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157D7158-02CC-5A29-E3FE-E8A23CE34896}"/>
              </a:ext>
            </a:extLst>
          </p:cNvPr>
          <p:cNvSpPr/>
          <p:nvPr/>
        </p:nvSpPr>
        <p:spPr>
          <a:xfrm>
            <a:off x="9266895" y="1740786"/>
            <a:ext cx="1114478" cy="2572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r"/>
            <a:r>
              <a:rPr lang="fr-FR" sz="11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Coût de prod. </a:t>
            </a:r>
            <a:r>
              <a:rPr lang="fr-FR" sz="9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(salaires, externe…)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7F5DFF2C-AE93-FD64-122A-026CF487E5B7}"/>
              </a:ext>
            </a:extLst>
          </p:cNvPr>
          <p:cNvSpPr/>
          <p:nvPr/>
        </p:nvSpPr>
        <p:spPr>
          <a:xfrm>
            <a:off x="9266895" y="2135363"/>
            <a:ext cx="1114478" cy="2572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r"/>
            <a:r>
              <a:rPr lang="fr-FR" sz="11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EBE</a:t>
            </a:r>
            <a:endParaRPr lang="fr-FR" sz="900" b="1" dirty="0">
              <a:solidFill>
                <a:schemeClr val="tx2">
                  <a:lumMod val="60000"/>
                  <a:lumOff val="40000"/>
                </a:schemeClr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EEEC7C5E-CD7D-33F7-832F-087AF234DE86}"/>
              </a:ext>
            </a:extLst>
          </p:cNvPr>
          <p:cNvSpPr/>
          <p:nvPr/>
        </p:nvSpPr>
        <p:spPr>
          <a:xfrm>
            <a:off x="9266895" y="2529941"/>
            <a:ext cx="1114478" cy="2572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r"/>
            <a:r>
              <a:rPr lang="fr-FR" sz="11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Charges et profits exceptionnels</a:t>
            </a:r>
            <a:endParaRPr lang="fr-FR" sz="900" dirty="0">
              <a:solidFill>
                <a:schemeClr val="tx1">
                  <a:lumMod val="90000"/>
                  <a:lumOff val="10000"/>
                </a:schemeClr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E84B05E2-9AE8-DE8A-B25D-50FAAFCD5BDE}"/>
              </a:ext>
            </a:extLst>
          </p:cNvPr>
          <p:cNvSpPr/>
          <p:nvPr/>
        </p:nvSpPr>
        <p:spPr>
          <a:xfrm>
            <a:off x="9266895" y="2924517"/>
            <a:ext cx="1114478" cy="2572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r"/>
            <a:r>
              <a:rPr lang="fr-FR" sz="1100" b="1" dirty="0">
                <a:solidFill>
                  <a:schemeClr val="accent4"/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Résultat net</a:t>
            </a:r>
            <a:endParaRPr lang="fr-FR" sz="900" b="1" dirty="0">
              <a:solidFill>
                <a:schemeClr val="accent4"/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B820247A-7CA2-1FFA-3899-4279BB1B5BF5}"/>
              </a:ext>
            </a:extLst>
          </p:cNvPr>
          <p:cNvGrpSpPr/>
          <p:nvPr/>
        </p:nvGrpSpPr>
        <p:grpSpPr>
          <a:xfrm>
            <a:off x="9266895" y="474237"/>
            <a:ext cx="2573222" cy="2782545"/>
            <a:chOff x="9266895" y="521970"/>
            <a:chExt cx="2573222" cy="2727718"/>
          </a:xfrm>
        </p:grpSpPr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1415F7CC-C9C1-AC20-46E3-2EABB94943E1}"/>
                </a:ext>
              </a:extLst>
            </p:cNvPr>
            <p:cNvCxnSpPr/>
            <p:nvPr/>
          </p:nvCxnSpPr>
          <p:spPr>
            <a:xfrm flipH="1">
              <a:off x="9266895" y="911644"/>
              <a:ext cx="2573222" cy="0"/>
            </a:xfrm>
            <a:prstGeom prst="line">
              <a:avLst/>
            </a:prstGeom>
            <a:ln w="9525">
              <a:solidFill>
                <a:schemeClr val="tx1">
                  <a:lumMod val="25000"/>
                  <a:lumOff val="75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ED0A515C-6C26-E0DA-1F98-119CCBAF958A}"/>
                </a:ext>
              </a:extLst>
            </p:cNvPr>
            <p:cNvCxnSpPr/>
            <p:nvPr/>
          </p:nvCxnSpPr>
          <p:spPr>
            <a:xfrm flipH="1">
              <a:off x="9266895" y="521970"/>
              <a:ext cx="2573222" cy="0"/>
            </a:xfrm>
            <a:prstGeom prst="line">
              <a:avLst/>
            </a:prstGeom>
            <a:ln w="9525">
              <a:solidFill>
                <a:schemeClr val="tx1">
                  <a:lumMod val="25000"/>
                  <a:lumOff val="75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5D07267D-BEE6-98A2-B643-0380D96AFEBD}"/>
                </a:ext>
              </a:extLst>
            </p:cNvPr>
            <p:cNvCxnSpPr/>
            <p:nvPr/>
          </p:nvCxnSpPr>
          <p:spPr>
            <a:xfrm flipH="1">
              <a:off x="9266895" y="1301318"/>
              <a:ext cx="2573222" cy="0"/>
            </a:xfrm>
            <a:prstGeom prst="line">
              <a:avLst/>
            </a:prstGeom>
            <a:ln w="9525">
              <a:solidFill>
                <a:schemeClr val="tx1">
                  <a:lumMod val="25000"/>
                  <a:lumOff val="75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99C86CFB-CDEA-5579-932C-C9BF8154D12A}"/>
                </a:ext>
              </a:extLst>
            </p:cNvPr>
            <p:cNvCxnSpPr/>
            <p:nvPr/>
          </p:nvCxnSpPr>
          <p:spPr>
            <a:xfrm flipH="1">
              <a:off x="9266895" y="1690992"/>
              <a:ext cx="2573222" cy="0"/>
            </a:xfrm>
            <a:prstGeom prst="line">
              <a:avLst/>
            </a:prstGeom>
            <a:ln w="9525">
              <a:solidFill>
                <a:schemeClr val="tx1">
                  <a:lumMod val="25000"/>
                  <a:lumOff val="75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247FDC16-2879-5435-F5B0-7D253AB9BDA7}"/>
                </a:ext>
              </a:extLst>
            </p:cNvPr>
            <p:cNvCxnSpPr/>
            <p:nvPr/>
          </p:nvCxnSpPr>
          <p:spPr>
            <a:xfrm flipH="1">
              <a:off x="9266895" y="2080666"/>
              <a:ext cx="2573222" cy="0"/>
            </a:xfrm>
            <a:prstGeom prst="line">
              <a:avLst/>
            </a:prstGeom>
            <a:ln w="9525">
              <a:solidFill>
                <a:schemeClr val="tx2">
                  <a:lumMod val="60000"/>
                  <a:lumOff val="40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6B27F662-E5CC-EB3C-7BC4-3B16E9817B79}"/>
                </a:ext>
              </a:extLst>
            </p:cNvPr>
            <p:cNvCxnSpPr/>
            <p:nvPr/>
          </p:nvCxnSpPr>
          <p:spPr>
            <a:xfrm flipH="1">
              <a:off x="9266895" y="2470340"/>
              <a:ext cx="2573222" cy="0"/>
            </a:xfrm>
            <a:prstGeom prst="line">
              <a:avLst/>
            </a:prstGeom>
            <a:ln w="9525">
              <a:solidFill>
                <a:schemeClr val="tx2">
                  <a:lumMod val="60000"/>
                  <a:lumOff val="40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F89AF8BD-E16A-9B67-4933-21B4C80045CD}"/>
                </a:ext>
              </a:extLst>
            </p:cNvPr>
            <p:cNvCxnSpPr/>
            <p:nvPr/>
          </p:nvCxnSpPr>
          <p:spPr>
            <a:xfrm flipH="1">
              <a:off x="9266895" y="2860014"/>
              <a:ext cx="2573222" cy="0"/>
            </a:xfrm>
            <a:prstGeom prst="line">
              <a:avLst/>
            </a:prstGeom>
            <a:ln w="9525">
              <a:solidFill>
                <a:schemeClr val="tx1">
                  <a:lumMod val="25000"/>
                  <a:lumOff val="75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5DB114CA-7CF0-B921-4BBA-1F471CF4705F}"/>
                </a:ext>
              </a:extLst>
            </p:cNvPr>
            <p:cNvCxnSpPr/>
            <p:nvPr/>
          </p:nvCxnSpPr>
          <p:spPr>
            <a:xfrm flipH="1">
              <a:off x="9266895" y="3249688"/>
              <a:ext cx="2573222" cy="0"/>
            </a:xfrm>
            <a:prstGeom prst="line">
              <a:avLst/>
            </a:prstGeom>
            <a:ln w="9525">
              <a:solidFill>
                <a:schemeClr val="tx1">
                  <a:lumMod val="25000"/>
                  <a:lumOff val="75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24A4C492-B94E-3846-4C1B-270D74004E86}"/>
              </a:ext>
            </a:extLst>
          </p:cNvPr>
          <p:cNvGrpSpPr/>
          <p:nvPr/>
        </p:nvGrpSpPr>
        <p:grpSpPr>
          <a:xfrm>
            <a:off x="9049994" y="3548382"/>
            <a:ext cx="1959124" cy="330951"/>
            <a:chOff x="9049994" y="3548382"/>
            <a:chExt cx="1959124" cy="330951"/>
          </a:xfrm>
        </p:grpSpPr>
        <p:sp>
          <p:nvSpPr>
            <p:cNvPr id="103" name="Right Triangle 102">
              <a:extLst>
                <a:ext uri="{FF2B5EF4-FFF2-40B4-BE49-F238E27FC236}">
                  <a16:creationId xmlns:a16="http://schemas.microsoft.com/office/drawing/2014/main" id="{2CE5D559-4D9F-2583-91B7-637F3081BD21}"/>
                </a:ext>
              </a:extLst>
            </p:cNvPr>
            <p:cNvSpPr/>
            <p:nvPr/>
          </p:nvSpPr>
          <p:spPr>
            <a:xfrm rot="10800000">
              <a:off x="9049994" y="3789390"/>
              <a:ext cx="54000" cy="89943"/>
            </a:xfrm>
            <a:prstGeom prst="rtTriangle">
              <a:avLst/>
            </a:prstGeom>
            <a:solidFill>
              <a:schemeClr val="tx1">
                <a:lumMod val="25000"/>
                <a:lumOff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3536A213-3912-545E-6F5E-4C840995DF72}"/>
                </a:ext>
              </a:extLst>
            </p:cNvPr>
            <p:cNvSpPr/>
            <p:nvPr/>
          </p:nvSpPr>
          <p:spPr>
            <a:xfrm>
              <a:off x="9058276" y="3548382"/>
              <a:ext cx="1950842" cy="232786"/>
            </a:xfrm>
            <a:prstGeom prst="rect">
              <a:avLst/>
            </a:prstGeom>
            <a:solidFill>
              <a:schemeClr val="tx1">
                <a:lumMod val="90000"/>
                <a:lumOff val="10000"/>
              </a:schemeClr>
            </a:solidFill>
            <a:ln>
              <a:solidFill>
                <a:schemeClr val="tx1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b="1" dirty="0">
                  <a:solidFill>
                    <a:schemeClr val="bg1"/>
                  </a:solidFill>
                </a:rPr>
                <a:t>Évolution de l’EBE</a:t>
              </a:r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DCAB723B-22CD-B943-C272-A5DB9EC87FF0}"/>
              </a:ext>
            </a:extLst>
          </p:cNvPr>
          <p:cNvGrpSpPr/>
          <p:nvPr/>
        </p:nvGrpSpPr>
        <p:grpSpPr>
          <a:xfrm>
            <a:off x="9049994" y="135924"/>
            <a:ext cx="1959124" cy="332611"/>
            <a:chOff x="9049994" y="135924"/>
            <a:chExt cx="1959124" cy="332611"/>
          </a:xfrm>
        </p:grpSpPr>
        <p:sp>
          <p:nvSpPr>
            <p:cNvPr id="104" name="Right Triangle 103">
              <a:extLst>
                <a:ext uri="{FF2B5EF4-FFF2-40B4-BE49-F238E27FC236}">
                  <a16:creationId xmlns:a16="http://schemas.microsoft.com/office/drawing/2014/main" id="{F5C3BB20-8F8A-E58F-3C98-56182C773203}"/>
                </a:ext>
              </a:extLst>
            </p:cNvPr>
            <p:cNvSpPr/>
            <p:nvPr/>
          </p:nvSpPr>
          <p:spPr>
            <a:xfrm rot="10800000">
              <a:off x="9049994" y="378592"/>
              <a:ext cx="54000" cy="89943"/>
            </a:xfrm>
            <a:prstGeom prst="rtTriangle">
              <a:avLst/>
            </a:prstGeom>
            <a:solidFill>
              <a:schemeClr val="tx1">
                <a:lumMod val="25000"/>
                <a:lumOff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00" b="1">
                <a:solidFill>
                  <a:schemeClr val="bg1"/>
                </a:solidFill>
              </a:endParaRPr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39EF3366-C616-4BC1-6FF2-61673C885378}"/>
                </a:ext>
              </a:extLst>
            </p:cNvPr>
            <p:cNvSpPr/>
            <p:nvPr/>
          </p:nvSpPr>
          <p:spPr>
            <a:xfrm>
              <a:off x="9058276" y="135924"/>
              <a:ext cx="1950842" cy="234000"/>
            </a:xfrm>
            <a:prstGeom prst="rect">
              <a:avLst/>
            </a:prstGeom>
            <a:solidFill>
              <a:schemeClr val="tx1">
                <a:lumMod val="90000"/>
                <a:lumOff val="10000"/>
              </a:schemeClr>
            </a:solidFill>
            <a:ln>
              <a:solidFill>
                <a:schemeClr val="tx1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b="1" dirty="0">
                  <a:solidFill>
                    <a:schemeClr val="bg1"/>
                  </a:solidFill>
                </a:rPr>
                <a:t>Structure de la marge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C8873F73-FDD7-BF4D-68B0-799C0A295F84}"/>
              </a:ext>
            </a:extLst>
          </p:cNvPr>
          <p:cNvGrpSpPr/>
          <p:nvPr/>
        </p:nvGrpSpPr>
        <p:grpSpPr>
          <a:xfrm>
            <a:off x="532932" y="1332136"/>
            <a:ext cx="4452242" cy="504841"/>
            <a:chOff x="917078" y="1027336"/>
            <a:chExt cx="4068095" cy="504841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E3B97E0-AB1B-2C3F-74EB-96D1AC4278EB}"/>
                </a:ext>
              </a:extLst>
            </p:cNvPr>
            <p:cNvSpPr txBox="1"/>
            <p:nvPr/>
          </p:nvSpPr>
          <p:spPr>
            <a:xfrm>
              <a:off x="917078" y="1027336"/>
              <a:ext cx="4068095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t">
              <a:spAutoFit/>
            </a:bodyPr>
            <a:lstStyle/>
            <a:p>
              <a:r>
                <a:rPr lang="fr-FR" sz="1400" b="1" dirty="0">
                  <a:solidFill>
                    <a:schemeClr val="bg1"/>
                  </a:solidFill>
                  <a:latin typeface="Aptos" panose="020B0004020202020204" pitchFamily="34" charset="0"/>
                </a:rPr>
                <a:t>Secteur :</a:t>
              </a:r>
              <a:endParaRPr lang="fr-FR" sz="1400" b="1" noProof="0" dirty="0">
                <a:solidFill>
                  <a:schemeClr val="bg1"/>
                </a:solidFill>
                <a:latin typeface="Aptos" panose="020B0004020202020204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423333B-E92E-08A5-1A3A-CB5C48DEA851}"/>
                </a:ext>
              </a:extLst>
            </p:cNvPr>
            <p:cNvSpPr txBox="1"/>
            <p:nvPr/>
          </p:nvSpPr>
          <p:spPr>
            <a:xfrm>
              <a:off x="917078" y="1252997"/>
              <a:ext cx="4068095" cy="279180"/>
            </a:xfrm>
            <a:prstGeom prst="rect">
              <a:avLst/>
            </a:prstGeom>
            <a:noFill/>
          </p:spPr>
          <p:txBody>
            <a:bodyPr wrap="square" lIns="0" tIns="46800" rIns="0" bIns="46800" rtlCol="0" anchor="t">
              <a:spAutoFit/>
            </a:bodyPr>
            <a:lstStyle/>
            <a:p>
              <a:r>
                <a:rPr lang="fr-FR" sz="1200">
                  <a:solidFill>
                    <a:schemeClr val="bg1"/>
                  </a:solidFill>
                  <a:latin typeface="Aptos" panose="020B0004020202020204" pitchFamily="34" charset="0"/>
                </a:rPr>
                <a:t>Fabrication d’huiles et graisses végétales et animales</a:t>
              </a:r>
              <a:endParaRPr lang="fr-FR" sz="1200" b="1" noProof="0" dirty="0">
                <a:solidFill>
                  <a:schemeClr val="bg1"/>
                </a:solidFill>
                <a:latin typeface="Aptos" panose="020B0004020202020204" pitchFamily="34" charset="0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CA5E625-1DAC-041C-F0DA-8AD054C830AD}"/>
              </a:ext>
            </a:extLst>
          </p:cNvPr>
          <p:cNvGrpSpPr/>
          <p:nvPr/>
        </p:nvGrpSpPr>
        <p:grpSpPr>
          <a:xfrm>
            <a:off x="532932" y="2044136"/>
            <a:ext cx="4452242" cy="504841"/>
            <a:chOff x="917078" y="1027336"/>
            <a:chExt cx="4068095" cy="504841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C005F94-244E-2410-50A3-41312F7F51A4}"/>
                </a:ext>
              </a:extLst>
            </p:cNvPr>
            <p:cNvSpPr txBox="1"/>
            <p:nvPr/>
          </p:nvSpPr>
          <p:spPr>
            <a:xfrm>
              <a:off x="917078" y="1027336"/>
              <a:ext cx="4068095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t">
              <a:spAutoFit/>
            </a:bodyPr>
            <a:lstStyle/>
            <a:p>
              <a:r>
                <a:rPr lang="fr-FR" sz="1400" b="1" dirty="0">
                  <a:solidFill>
                    <a:schemeClr val="bg1"/>
                  </a:solidFill>
                  <a:latin typeface="Aptos" panose="020B0004020202020204" pitchFamily="34" charset="0"/>
                </a:rPr>
                <a:t>Métier :</a:t>
              </a:r>
              <a:endParaRPr lang="fr-FR" sz="1400" b="1" noProof="0" dirty="0">
                <a:solidFill>
                  <a:schemeClr val="bg1"/>
                </a:solidFill>
                <a:latin typeface="Aptos" panose="020B0004020202020204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84E380A-9EAE-02E8-1E91-595D8FE9A853}"/>
                </a:ext>
              </a:extLst>
            </p:cNvPr>
            <p:cNvSpPr txBox="1"/>
            <p:nvPr/>
          </p:nvSpPr>
          <p:spPr>
            <a:xfrm>
              <a:off x="917078" y="1252997"/>
              <a:ext cx="4068095" cy="279180"/>
            </a:xfrm>
            <a:prstGeom prst="rect">
              <a:avLst/>
            </a:prstGeom>
            <a:noFill/>
          </p:spPr>
          <p:txBody>
            <a:bodyPr wrap="square" lIns="0" tIns="46800" rIns="0" bIns="46800" rtlCol="0" anchor="t">
              <a:spAutoFit/>
            </a:bodyPr>
            <a:lstStyle/>
            <a:p>
              <a:r>
                <a:rPr lang="fr-FR" sz="1200">
                  <a:solidFill>
                    <a:schemeClr val="bg1"/>
                  </a:solidFill>
                  <a:latin typeface="Aptos" panose="020B0004020202020204" pitchFamily="34" charset="0"/>
                </a:rPr>
                <a:t>Fabrication d'huiles et graisses brutes</a:t>
              </a:r>
              <a:endParaRPr lang="fr-FR" sz="1200" b="1" noProof="0" dirty="0">
                <a:solidFill>
                  <a:schemeClr val="bg1"/>
                </a:solidFill>
                <a:latin typeface="Aptos" panose="020B0004020202020204" pitchFamily="34" charset="0"/>
              </a:endParaRPr>
            </a:p>
          </p:txBody>
        </p:sp>
      </p:grp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D10D8F2-35CA-84D1-5C3D-9EF3896BDC24}"/>
              </a:ext>
            </a:extLst>
          </p:cNvPr>
          <p:cNvSpPr/>
          <p:nvPr/>
        </p:nvSpPr>
        <p:spPr>
          <a:xfrm>
            <a:off x="5399968" y="2004373"/>
            <a:ext cx="1500499" cy="584943"/>
          </a:xfrm>
          <a:prstGeom prst="roundRect">
            <a:avLst/>
          </a:prstGeom>
          <a:solidFill>
            <a:srgbClr val="F2F2F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DDC7B4F-87F5-E30B-0755-235F588DC4F1}"/>
              </a:ext>
            </a:extLst>
          </p:cNvPr>
          <p:cNvGrpSpPr/>
          <p:nvPr/>
        </p:nvGrpSpPr>
        <p:grpSpPr>
          <a:xfrm>
            <a:off x="5842863" y="2152011"/>
            <a:ext cx="1019341" cy="358907"/>
            <a:chOff x="5730024" y="2152145"/>
            <a:chExt cx="937476" cy="358907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DC16C47-0FE1-60A5-BA58-4DC1284F5C95}"/>
                </a:ext>
              </a:extLst>
            </p:cNvPr>
            <p:cNvSpPr/>
            <p:nvPr/>
          </p:nvSpPr>
          <p:spPr>
            <a:xfrm>
              <a:off x="5730024" y="2375679"/>
              <a:ext cx="937476" cy="13537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l"/>
              <a:r>
                <a:rPr lang="fr-FR" sz="1000" i="1">
                  <a:solidFill>
                    <a:schemeClr val="bg1"/>
                  </a:solidFill>
                  <a:latin typeface="Aptos" panose="020B0004020202020204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CA en 2023</a:t>
              </a:r>
              <a:endParaRPr lang="fr-FR" sz="1000" i="1" noProof="0" dirty="0">
                <a:solidFill>
                  <a:schemeClr val="bg1"/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0D291A0-8548-79C1-2E0F-09A2363273AA}"/>
                </a:ext>
              </a:extLst>
            </p:cNvPr>
            <p:cNvSpPr/>
            <p:nvPr/>
          </p:nvSpPr>
          <p:spPr>
            <a:xfrm>
              <a:off x="5730024" y="2152145"/>
              <a:ext cx="842076" cy="13537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fr-FR" sz="1400" b="1">
                  <a:solidFill>
                    <a:schemeClr val="bg1"/>
                  </a:solidFill>
                  <a:latin typeface="Aptos Black" panose="020B0004020202020204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88,8M€</a:t>
              </a:r>
              <a:endParaRPr lang="fr-FR" sz="900" b="1" noProof="0" dirty="0">
                <a:solidFill>
                  <a:schemeClr val="bg1"/>
                </a:solidFill>
                <a:latin typeface="Aptos Black" panose="020B0004020202020204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  <p:pic>
        <p:nvPicPr>
          <p:cNvPr id="13" name="Graphic 12" descr="Sprouting Seed with solid fill">
            <a:extLst>
              <a:ext uri="{FF2B5EF4-FFF2-40B4-BE49-F238E27FC236}">
                <a16:creationId xmlns:a16="http://schemas.microsoft.com/office/drawing/2014/main" id="{C2CB4662-A5CB-9F1D-0180-49320D3F094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470347" y="2134862"/>
            <a:ext cx="317004" cy="317004"/>
          </a:xfrm>
          <a:prstGeom prst="rect">
            <a:avLst/>
          </a:prstGeom>
        </p:spPr>
      </p:pic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73705DFA-7A01-B84A-4575-47703EAFCC33}"/>
              </a:ext>
            </a:extLst>
          </p:cNvPr>
          <p:cNvSpPr/>
          <p:nvPr/>
        </p:nvSpPr>
        <p:spPr>
          <a:xfrm>
            <a:off x="7155434" y="2004373"/>
            <a:ext cx="1500499" cy="584943"/>
          </a:xfrm>
          <a:prstGeom prst="roundRect">
            <a:avLst/>
          </a:prstGeom>
          <a:solidFill>
            <a:srgbClr val="F2F2F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A9A08CD6-2ADC-0E7B-4460-81027AA4DE3D}"/>
              </a:ext>
            </a:extLst>
          </p:cNvPr>
          <p:cNvGrpSpPr/>
          <p:nvPr/>
        </p:nvGrpSpPr>
        <p:grpSpPr>
          <a:xfrm>
            <a:off x="7598329" y="2152011"/>
            <a:ext cx="1019341" cy="358907"/>
            <a:chOff x="5730024" y="2152145"/>
            <a:chExt cx="937476" cy="358907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C62F587-7097-C421-A94D-FA3FC3D59944}"/>
                </a:ext>
              </a:extLst>
            </p:cNvPr>
            <p:cNvSpPr/>
            <p:nvPr/>
          </p:nvSpPr>
          <p:spPr>
            <a:xfrm>
              <a:off x="5730024" y="2375679"/>
              <a:ext cx="937476" cy="13537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l"/>
              <a:r>
                <a:rPr lang="fr-FR" sz="1000" i="1">
                  <a:solidFill>
                    <a:schemeClr val="bg1"/>
                  </a:solidFill>
                  <a:latin typeface="Aptos" panose="020B0004020202020204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Résultat en 2023</a:t>
              </a:r>
              <a:endParaRPr lang="fr-FR" sz="1000" i="1" noProof="0" dirty="0">
                <a:solidFill>
                  <a:schemeClr val="bg1"/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13766ED-965F-0584-C89D-AEFDE9B4120A}"/>
                </a:ext>
              </a:extLst>
            </p:cNvPr>
            <p:cNvSpPr/>
            <p:nvPr/>
          </p:nvSpPr>
          <p:spPr>
            <a:xfrm>
              <a:off x="5730024" y="2152145"/>
              <a:ext cx="842076" cy="13537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fr-FR" sz="1400" b="1">
                  <a:solidFill>
                    <a:schemeClr val="bg1"/>
                  </a:solidFill>
                  <a:latin typeface="Aptos Black" panose="020B0004020202020204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-2,0M€</a:t>
              </a:r>
              <a:endParaRPr lang="fr-FR" sz="900" b="1" noProof="0" dirty="0">
                <a:solidFill>
                  <a:schemeClr val="bg1"/>
                </a:solidFill>
                <a:latin typeface="Aptos Black" panose="020B0004020202020204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F620C380-4800-7C78-236E-A7B3A1CBAC8B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584058" y="521970"/>
            <a:ext cx="1045327" cy="105142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69762913-CD29-5C4A-AF56-8CF5FEFE4894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383683" y="521970"/>
            <a:ext cx="1044007" cy="1060748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B6FB7C67-07F3-CAD7-6698-7C59C543BA41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462051" y="334878"/>
            <a:ext cx="1378887" cy="3086878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466CB2E0-FBDD-6CBC-30D6-A597E34BC3BC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98073" y="3416481"/>
            <a:ext cx="4296464" cy="3039966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ED528D83-1C72-408F-5497-06FF87CE2BBE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692900" y="3416079"/>
            <a:ext cx="4297034" cy="3040369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98F4CBDE-34F8-6E96-C797-32A47ACD5379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112620" y="3942959"/>
            <a:ext cx="2841177" cy="2417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3256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1CD957-0927-2C46-F483-DFECD16426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9DC4E343-40C8-E304-370D-63E1325BAE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2743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D9847ED-AC01-698C-B58F-67DB0363DC15}"/>
              </a:ext>
            </a:extLst>
          </p:cNvPr>
          <p:cNvSpPr/>
          <p:nvPr/>
        </p:nvSpPr>
        <p:spPr>
          <a:xfrm>
            <a:off x="0" y="1"/>
            <a:ext cx="12192000" cy="2744156"/>
          </a:xfrm>
          <a:prstGeom prst="rect">
            <a:avLst/>
          </a:prstGeom>
          <a:solidFill>
            <a:srgbClr val="303237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fr-FR" sz="1600" b="1" noProof="0" dirty="0">
              <a:solidFill>
                <a:schemeClr val="accent3"/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graphicFrame>
        <p:nvGraphicFramePr>
          <p:cNvPr id="16" name="think-cell data - do not delete" hidden="1">
            <a:extLst>
              <a:ext uri="{FF2B5EF4-FFF2-40B4-BE49-F238E27FC236}">
                <a16:creationId xmlns:a16="http://schemas.microsoft.com/office/drawing/2014/main" id="{F185F17A-BA52-EF97-365B-513F5238E33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7" imgW="473" imgH="474" progId="TCLayout.ActiveDocument.1">
                  <p:embed/>
                </p:oleObj>
              </mc:Choice>
              <mc:Fallback>
                <p:oleObj name="think-cell Slide" r:id="rId7" imgW="473" imgH="474" progId="TCLayout.ActiveDocument.1">
                  <p:embed/>
                  <p:pic>
                    <p:nvPicPr>
                      <p:cNvPr id="16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F185F17A-BA52-EF97-365B-513F5238E33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tangle 13">
            <a:extLst>
              <a:ext uri="{FF2B5EF4-FFF2-40B4-BE49-F238E27FC236}">
                <a16:creationId xmlns:a16="http://schemas.microsoft.com/office/drawing/2014/main" id="{9319ABF7-0D59-10D2-3156-1494F88C8EC2}"/>
              </a:ext>
            </a:extLst>
          </p:cNvPr>
          <p:cNvSpPr/>
          <p:nvPr/>
        </p:nvSpPr>
        <p:spPr>
          <a:xfrm>
            <a:off x="532933" y="2991519"/>
            <a:ext cx="2777111" cy="3663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r>
              <a:rPr lang="fr-FR" sz="1400" b="1" noProof="0">
                <a:solidFill>
                  <a:schemeClr val="accent3"/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Chiffre d’affaires (CA)</a:t>
            </a:r>
          </a:p>
          <a:p>
            <a:pPr algn="l"/>
            <a:r>
              <a:rPr lang="fr-FR" sz="1400" b="1" noProof="0">
                <a:solidFill>
                  <a:schemeClr val="accent3"/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Siren identifié : 095751038</a:t>
            </a:r>
            <a:endParaRPr lang="fr-FR" sz="1400" i="1" noProof="0" dirty="0">
              <a:solidFill>
                <a:schemeClr val="accent3"/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FD2F6B92-806D-B899-6E21-9CABA74B43E5}"/>
              </a:ext>
            </a:extLst>
          </p:cNvPr>
          <p:cNvSpPr/>
          <p:nvPr/>
        </p:nvSpPr>
        <p:spPr>
          <a:xfrm>
            <a:off x="532932" y="611296"/>
            <a:ext cx="238716" cy="22690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fr-FR" sz="1600" b="1" noProof="0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CA1F96-6403-3CFA-4CF5-94F705987FD2}"/>
              </a:ext>
            </a:extLst>
          </p:cNvPr>
          <p:cNvSpPr txBox="1"/>
          <p:nvPr/>
        </p:nvSpPr>
        <p:spPr>
          <a:xfrm>
            <a:off x="917078" y="246278"/>
            <a:ext cx="5235405" cy="340735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/>
          <a:p>
            <a:r>
              <a:rPr lang="fr-FR" sz="1600" noProof="0" dirty="0">
                <a:solidFill>
                  <a:schemeClr val="bg1"/>
                </a:solidFill>
                <a:latin typeface="Aptos" panose="020B0004020202020204" pitchFamily="34" charset="0"/>
              </a:rPr>
              <a:t>Fiche d’identité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14E990-CF48-4D57-26BB-9C9E56700176}"/>
              </a:ext>
            </a:extLst>
          </p:cNvPr>
          <p:cNvSpPr txBox="1"/>
          <p:nvPr/>
        </p:nvSpPr>
        <p:spPr>
          <a:xfrm>
            <a:off x="917078" y="492774"/>
            <a:ext cx="4125325" cy="463846"/>
          </a:xfrm>
          <a:prstGeom prst="rect">
            <a:avLst/>
          </a:prstGeom>
          <a:noFill/>
        </p:spPr>
        <p:txBody>
          <a:bodyPr wrap="square" lIns="0" tIns="46800" rIns="0" bIns="46800" rtlCol="0" anchor="t">
            <a:spAutoFit/>
          </a:bodyPr>
          <a:lstStyle/>
          <a:p>
            <a:r>
              <a:rPr lang="fr-FR" sz="2400" b="1" noProof="0">
                <a:solidFill>
                  <a:schemeClr val="bg1"/>
                </a:solidFill>
                <a:latin typeface="Aptos Black" panose="020B0004020202020204" pitchFamily="34" charset="0"/>
              </a:rPr>
              <a:t>A.S.</a:t>
            </a:r>
            <a:endParaRPr lang="fr-FR" sz="2400" b="1" noProof="0" dirty="0">
              <a:solidFill>
                <a:schemeClr val="bg1"/>
              </a:solidFill>
              <a:latin typeface="Aptos Black" panose="020B0004020202020204" pitchFamily="34" charset="0"/>
            </a:endParaRP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987C0EE5-16E0-110A-F7C2-38A298B0847E}"/>
              </a:ext>
            </a:extLst>
          </p:cNvPr>
          <p:cNvSpPr/>
          <p:nvPr/>
        </p:nvSpPr>
        <p:spPr>
          <a:xfrm>
            <a:off x="532931" y="6405694"/>
            <a:ext cx="11234575" cy="4499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fr-FR" sz="1100">
                <a:solidFill>
                  <a:schemeClr val="accent3"/>
                </a:solidFill>
                <a:ea typeface="Lato" panose="020F0502020204030203" pitchFamily="34" charset="0"/>
                <a:cs typeface="Lato" panose="020F0502020204030203" pitchFamily="34" charset="0"/>
              </a:rPr>
              <a:t>Source : SAMMPO | INSEE : Ratios Financiers (BCE / INPI) - Etude du 02 octobre 2025 | A001 </a:t>
            </a:r>
            <a:endParaRPr lang="en-US" sz="1100" dirty="0">
              <a:solidFill>
                <a:schemeClr val="accent3"/>
              </a:solidFill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7B5F888-FCE6-B14B-8EDC-8323D47F2F95}"/>
              </a:ext>
            </a:extLst>
          </p:cNvPr>
          <p:cNvSpPr/>
          <p:nvPr/>
        </p:nvSpPr>
        <p:spPr>
          <a:xfrm>
            <a:off x="9101795" y="-86497"/>
            <a:ext cx="2841612" cy="6580430"/>
          </a:xfrm>
          <a:prstGeom prst="rect">
            <a:avLst/>
          </a:prstGeom>
          <a:solidFill>
            <a:srgbClr val="FFFFFF">
              <a:alpha val="89804"/>
            </a:srgbClr>
          </a:solidFill>
          <a:ln w="9525">
            <a:solidFill>
              <a:schemeClr val="tx1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fr-FR" sz="1600" b="1" noProof="0" dirty="0">
              <a:solidFill>
                <a:schemeClr val="accent3"/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47B9C9C-2742-4416-D1AB-18DA7C7846B8}"/>
              </a:ext>
            </a:extLst>
          </p:cNvPr>
          <p:cNvSpPr/>
          <p:nvPr/>
        </p:nvSpPr>
        <p:spPr>
          <a:xfrm>
            <a:off x="4806967" y="2991519"/>
            <a:ext cx="2777111" cy="3663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r>
              <a:rPr lang="fr-FR" sz="1400" b="1" noProof="0">
                <a:solidFill>
                  <a:schemeClr val="accent3"/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Excédent brut d’exploitation (EBE)</a:t>
            </a:r>
          </a:p>
          <a:p>
            <a:pPr algn="l"/>
            <a:r>
              <a:rPr lang="fr-FR" sz="1400" b="1" noProof="0">
                <a:solidFill>
                  <a:schemeClr val="accent3"/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Siren identifié : 095751038</a:t>
            </a:r>
            <a:endParaRPr lang="fr-FR" sz="1400" i="1" noProof="0" dirty="0">
              <a:solidFill>
                <a:schemeClr val="accent3"/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EDBA152D-D707-BF6B-D9A4-B14164E08D45}"/>
              </a:ext>
            </a:extLst>
          </p:cNvPr>
          <p:cNvGrpSpPr/>
          <p:nvPr/>
        </p:nvGrpSpPr>
        <p:grpSpPr>
          <a:xfrm>
            <a:off x="3423588" y="2961390"/>
            <a:ext cx="1231151" cy="449917"/>
            <a:chOff x="3086149" y="5633623"/>
            <a:chExt cx="1231151" cy="449917"/>
          </a:xfrm>
          <a:solidFill>
            <a:schemeClr val="tx1">
              <a:lumMod val="90000"/>
              <a:lumOff val="10000"/>
            </a:schemeClr>
          </a:solidFill>
        </p:grpSpPr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88BCEADD-0CE3-11B1-59A9-EA8BF4BEC5CA}"/>
                </a:ext>
              </a:extLst>
            </p:cNvPr>
            <p:cNvSpPr/>
            <p:nvPr/>
          </p:nvSpPr>
          <p:spPr>
            <a:xfrm>
              <a:off x="3086149" y="5633623"/>
              <a:ext cx="1231151" cy="449917"/>
            </a:xfrm>
            <a:prstGeom prst="roundRect">
              <a:avLst/>
            </a:prstGeom>
            <a:solidFill>
              <a:srgbClr val="FFFFFF">
                <a:alpha val="80000"/>
              </a:srgbClr>
            </a:solidFill>
            <a:ln w="9525">
              <a:solidFill>
                <a:schemeClr val="tx1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algn="ctr" defTabSz="914400" rtl="0" eaLnBrk="1" latinLnBrk="0" hangingPunct="1"/>
              <a:endParaRPr lang="fr-FR" sz="1600" b="1" kern="1200" dirty="0">
                <a:solidFill>
                  <a:schemeClr val="tx2">
                    <a:lumMod val="60000"/>
                    <a:lumOff val="4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5D0EA87F-6585-BBEA-9A00-8EFB54C63A42}"/>
                </a:ext>
              </a:extLst>
            </p:cNvPr>
            <p:cNvGrpSpPr/>
            <p:nvPr/>
          </p:nvGrpSpPr>
          <p:grpSpPr>
            <a:xfrm>
              <a:off x="3427597" y="5705324"/>
              <a:ext cx="842076" cy="325566"/>
              <a:chOff x="3220759" y="5706493"/>
              <a:chExt cx="1010426" cy="325566"/>
            </a:xfrm>
            <a:grpFill/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8AF176E6-5291-F9B7-C211-CBE63AB2D3FE}"/>
                  </a:ext>
                </a:extLst>
              </p:cNvPr>
              <p:cNvSpPr/>
              <p:nvPr/>
            </p:nvSpPr>
            <p:spPr>
              <a:xfrm>
                <a:off x="3220759" y="5896686"/>
                <a:ext cx="1010426" cy="13537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b"/>
              <a:lstStyle/>
              <a:p>
                <a:pPr algn="l"/>
                <a:r>
                  <a:rPr lang="fr-FR" sz="1000" i="1" noProof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Aptos" panose="020B0004020202020204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CAGR vs 2017</a:t>
                </a:r>
                <a:endParaRPr lang="fr-FR" sz="500" i="1" noProof="0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Aptos" panose="020B0004020202020204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1F54539D-F68C-5C84-B938-3BB85925339B}"/>
                  </a:ext>
                </a:extLst>
              </p:cNvPr>
              <p:cNvSpPr/>
              <p:nvPr/>
            </p:nvSpPr>
            <p:spPr>
              <a:xfrm>
                <a:off x="3220759" y="5706493"/>
                <a:ext cx="1010426" cy="13537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r>
                  <a:rPr lang="fr-FR" sz="1200" b="1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Aptos Black" panose="020B0004020202020204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+7,8%</a:t>
                </a:r>
                <a:endParaRPr lang="fr-FR" sz="800" b="1" noProof="0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Aptos Black" panose="020B0004020202020204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</p:grpSp>
        <p:pic>
          <p:nvPicPr>
            <p:cNvPr id="40" name="Graphic 39" descr="Sprouting Seed with solid fill">
              <a:extLst>
                <a:ext uri="{FF2B5EF4-FFF2-40B4-BE49-F238E27FC236}">
                  <a16:creationId xmlns:a16="http://schemas.microsoft.com/office/drawing/2014/main" id="{8355AC32-42E9-2190-227A-4BDD541CD60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140433" y="5727842"/>
              <a:ext cx="246238" cy="246238"/>
            </a:xfrm>
            <a:prstGeom prst="rect">
              <a:avLst/>
            </a:prstGeom>
          </p:spPr>
        </p:pic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D72B4EB3-4CAA-AC5D-8137-720C7870A50D}"/>
              </a:ext>
            </a:extLst>
          </p:cNvPr>
          <p:cNvGrpSpPr/>
          <p:nvPr/>
        </p:nvGrpSpPr>
        <p:grpSpPr>
          <a:xfrm>
            <a:off x="7718415" y="2961390"/>
            <a:ext cx="1231151" cy="449917"/>
            <a:chOff x="7537262" y="5633623"/>
            <a:chExt cx="1231151" cy="449917"/>
          </a:xfrm>
          <a:solidFill>
            <a:schemeClr val="tx2">
              <a:lumMod val="60000"/>
              <a:lumOff val="40000"/>
            </a:schemeClr>
          </a:solidFill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325B5D9A-0734-B6A3-86D2-05473844E731}"/>
                </a:ext>
              </a:extLst>
            </p:cNvPr>
            <p:cNvGrpSpPr/>
            <p:nvPr/>
          </p:nvGrpSpPr>
          <p:grpSpPr>
            <a:xfrm>
              <a:off x="7537262" y="5633623"/>
              <a:ext cx="1231151" cy="449917"/>
              <a:chOff x="3086149" y="5633623"/>
              <a:chExt cx="1231151" cy="449917"/>
            </a:xfrm>
            <a:grpFill/>
          </p:grpSpPr>
          <p:sp>
            <p:nvSpPr>
              <p:cNvPr id="43" name="Rectangle: Rounded Corners 42">
                <a:extLst>
                  <a:ext uri="{FF2B5EF4-FFF2-40B4-BE49-F238E27FC236}">
                    <a16:creationId xmlns:a16="http://schemas.microsoft.com/office/drawing/2014/main" id="{92A90B03-35E3-16C4-2338-6E2BEC345890}"/>
                  </a:ext>
                </a:extLst>
              </p:cNvPr>
              <p:cNvSpPr/>
              <p:nvPr/>
            </p:nvSpPr>
            <p:spPr>
              <a:xfrm>
                <a:off x="3086149" y="5633623"/>
                <a:ext cx="1231151" cy="449917"/>
              </a:xfrm>
              <a:prstGeom prst="roundRect">
                <a:avLst/>
              </a:prstGeom>
              <a:solidFill>
                <a:srgbClr val="FFFFFF">
                  <a:alpha val="80000"/>
                </a:srgbClr>
              </a:solidFill>
              <a:ln w="9525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algn="ctr" defTabSz="914400" rtl="0" eaLnBrk="1" latinLnBrk="0" hangingPunct="1"/>
                <a:endParaRPr lang="fr-FR" sz="1600" b="1" kern="12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Aptos" panose="020B0004020202020204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75A1A187-0E6F-67B7-EB10-AB4C3A9B78E0}"/>
                  </a:ext>
                </a:extLst>
              </p:cNvPr>
              <p:cNvGrpSpPr/>
              <p:nvPr/>
            </p:nvGrpSpPr>
            <p:grpSpPr>
              <a:xfrm>
                <a:off x="3427597" y="5705324"/>
                <a:ext cx="842076" cy="325566"/>
                <a:chOff x="3220759" y="5706493"/>
                <a:chExt cx="1010426" cy="325566"/>
              </a:xfrm>
              <a:grpFill/>
            </p:grpSpPr>
            <p:sp>
              <p:nvSpPr>
                <p:cNvPr id="47" name="Rectangle 46">
                  <a:extLst>
                    <a:ext uri="{FF2B5EF4-FFF2-40B4-BE49-F238E27FC236}">
                      <a16:creationId xmlns:a16="http://schemas.microsoft.com/office/drawing/2014/main" id="{7C265317-F35C-FF82-24D3-3F3355A61522}"/>
                    </a:ext>
                  </a:extLst>
                </p:cNvPr>
                <p:cNvSpPr/>
                <p:nvPr/>
              </p:nvSpPr>
              <p:spPr>
                <a:xfrm>
                  <a:off x="3220759" y="5896686"/>
                  <a:ext cx="1010426" cy="13537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b"/>
                <a:lstStyle/>
                <a:p>
                  <a:pPr algn="l"/>
                  <a:r>
                    <a:rPr lang="fr-FR" sz="1000" i="1" noProof="0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latin typeface="Aptos" panose="020B0004020202020204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CAGR vs 2017</a:t>
                  </a:r>
                  <a:endParaRPr lang="fr-FR" sz="500" i="1" noProof="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Aptos" panose="020B0004020202020204" pitchFamily="34" charset="0"/>
                    <a:ea typeface="Lato" panose="020F0502020204030203" pitchFamily="34" charset="0"/>
                    <a:cs typeface="Lato" panose="020F0502020204030203" pitchFamily="34" charset="0"/>
                  </a:endParaRPr>
                </a:p>
              </p:txBody>
            </p:sp>
            <p:sp>
              <p:nvSpPr>
                <p:cNvPr id="48" name="Rectangle 47">
                  <a:extLst>
                    <a:ext uri="{FF2B5EF4-FFF2-40B4-BE49-F238E27FC236}">
                      <a16:creationId xmlns:a16="http://schemas.microsoft.com/office/drawing/2014/main" id="{BE0C4E9E-14C5-B6CF-ECFE-8C2F5678B91D}"/>
                    </a:ext>
                  </a:extLst>
                </p:cNvPr>
                <p:cNvSpPr/>
                <p:nvPr/>
              </p:nvSpPr>
              <p:spPr>
                <a:xfrm>
                  <a:off x="3220759" y="5706493"/>
                  <a:ext cx="1010426" cy="13537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l"/>
                  <a:r>
                    <a:rPr lang="fr-FR" sz="1200" b="1" noProof="0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latin typeface="Aptos Black" panose="020B0004020202020204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+18,7%</a:t>
                  </a:r>
                  <a:endParaRPr lang="fr-FR" sz="800" b="1" noProof="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Aptos Black" panose="020B0004020202020204" pitchFamily="34" charset="0"/>
                    <a:ea typeface="Lato" panose="020F0502020204030203" pitchFamily="34" charset="0"/>
                    <a:cs typeface="Lato" panose="020F0502020204030203" pitchFamily="34" charset="0"/>
                  </a:endParaRPr>
                </a:p>
              </p:txBody>
            </p:sp>
          </p:grpSp>
        </p:grpSp>
        <p:pic>
          <p:nvPicPr>
            <p:cNvPr id="38" name="Graphic 37" descr="Money with solid fill">
              <a:extLst>
                <a:ext uri="{FF2B5EF4-FFF2-40B4-BE49-F238E27FC236}">
                  <a16:creationId xmlns:a16="http://schemas.microsoft.com/office/drawing/2014/main" id="{CE5E99FA-DC72-C7DE-543D-CCB85F7F19F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598634" y="5735979"/>
              <a:ext cx="245204" cy="245204"/>
            </a:xfrm>
            <a:prstGeom prst="rect">
              <a:avLst/>
            </a:prstGeom>
          </p:spPr>
        </p:pic>
      </p:grp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507F9D9C-76D3-4DDE-F0B9-7678A652991A}"/>
              </a:ext>
            </a:extLst>
          </p:cNvPr>
          <p:cNvSpPr>
            <a:spLocks noGrp="1"/>
          </p:cNvSpPr>
          <p:nvPr>
            <p:custDataLst>
              <p:tags r:id="rId2"/>
            </p:custDataLst>
          </p:nvPr>
        </p:nvSpPr>
        <p:spPr bwMode="auto">
          <a:xfrm>
            <a:off x="5881873" y="807460"/>
            <a:ext cx="448370" cy="4745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</a:pPr>
            <a:r>
              <a:rPr lang="fr-FR" sz="1800" b="1" noProof="0">
                <a:solidFill>
                  <a:schemeClr val="bg1"/>
                </a:solidFill>
                <a:latin typeface="Aptos Black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62,6%</a:t>
            </a:r>
            <a:endParaRPr lang="fr-FR" sz="1800" b="1" noProof="0" dirty="0">
              <a:solidFill>
                <a:schemeClr val="bg1"/>
              </a:solidFill>
              <a:latin typeface="Aptos Black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08DA093-F1AB-27E8-9A86-7AF62403D444}"/>
              </a:ext>
            </a:extLst>
          </p:cNvPr>
          <p:cNvSpPr/>
          <p:nvPr/>
        </p:nvSpPr>
        <p:spPr>
          <a:xfrm>
            <a:off x="5229014" y="1629953"/>
            <a:ext cx="1754088" cy="2851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pPr algn="ctr"/>
            <a:r>
              <a:rPr lang="fr-FR" sz="1200" i="1" noProof="0">
                <a:solidFill>
                  <a:schemeClr val="bg1"/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EBE en 2024</a:t>
            </a:r>
          </a:p>
          <a:p>
            <a:pPr algn="ctr"/>
            <a:r>
              <a:rPr lang="fr-FR" sz="1200" i="1" noProof="0">
                <a:solidFill>
                  <a:schemeClr val="bg1"/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EBE/CA</a:t>
            </a:r>
            <a:endParaRPr lang="fr-FR" sz="900" i="1" noProof="0" dirty="0">
              <a:solidFill>
                <a:schemeClr val="bg1"/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9850D9B3-792A-A14A-0459-C627CA275A0F}"/>
              </a:ext>
            </a:extLst>
          </p:cNvPr>
          <p:cNvSpPr/>
          <p:nvPr/>
        </p:nvSpPr>
        <p:spPr>
          <a:xfrm>
            <a:off x="6946474" y="1629953"/>
            <a:ext cx="1918419" cy="2851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pPr algn="ctr"/>
            <a:r>
              <a:rPr lang="fr-FR" sz="1200" i="1">
                <a:solidFill>
                  <a:schemeClr val="bg1"/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Résultat net  en 2024</a:t>
            </a:r>
          </a:p>
          <a:p>
            <a:pPr algn="ctr"/>
            <a:r>
              <a:rPr lang="fr-FR" sz="1200" i="1">
                <a:solidFill>
                  <a:schemeClr val="bg1"/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RN/CA</a:t>
            </a:r>
            <a:endParaRPr lang="fr-FR" sz="900" i="1" dirty="0">
              <a:solidFill>
                <a:schemeClr val="bg1"/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75" name="Text Placeholder 2">
            <a:extLst>
              <a:ext uri="{FF2B5EF4-FFF2-40B4-BE49-F238E27FC236}">
                <a16:creationId xmlns:a16="http://schemas.microsoft.com/office/drawing/2014/main" id="{F870C9BC-BA30-6BC6-01BB-F62CCD7D3340}"/>
              </a:ext>
            </a:extLst>
          </p:cNvPr>
          <p:cNvSpPr>
            <a:spLocks noGrp="1"/>
          </p:cNvSpPr>
          <p:nvPr>
            <p:custDataLst>
              <p:tags r:id="rId3"/>
            </p:custDataLst>
          </p:nvPr>
        </p:nvSpPr>
        <p:spPr bwMode="auto">
          <a:xfrm>
            <a:off x="7681498" y="807460"/>
            <a:ext cx="448370" cy="4745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</a:pPr>
            <a:r>
              <a:rPr lang="fr-FR" sz="1800" b="1" noProof="0">
                <a:solidFill>
                  <a:schemeClr val="bg1"/>
                </a:solidFill>
                <a:latin typeface="Aptos Black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53,6%</a:t>
            </a:r>
            <a:endParaRPr lang="fr-FR" sz="1800" b="1" noProof="0" dirty="0">
              <a:solidFill>
                <a:schemeClr val="bg1"/>
              </a:solidFill>
              <a:latin typeface="Aptos Black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6D8FBE79-83B6-E4D1-9F45-1FF9A6E86371}"/>
              </a:ext>
            </a:extLst>
          </p:cNvPr>
          <p:cNvSpPr/>
          <p:nvPr/>
        </p:nvSpPr>
        <p:spPr>
          <a:xfrm>
            <a:off x="9266895" y="557053"/>
            <a:ext cx="1114478" cy="2572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r"/>
            <a:r>
              <a:rPr lang="fr-FR" sz="11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Chiffre d’affaires</a:t>
            </a:r>
            <a:endParaRPr lang="fr-FR" sz="900" b="1" dirty="0">
              <a:solidFill>
                <a:schemeClr val="tx1">
                  <a:lumMod val="90000"/>
                  <a:lumOff val="10000"/>
                </a:schemeClr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6EDA94E2-713D-B133-45EA-0392B3778173}"/>
              </a:ext>
            </a:extLst>
          </p:cNvPr>
          <p:cNvSpPr/>
          <p:nvPr/>
        </p:nvSpPr>
        <p:spPr>
          <a:xfrm>
            <a:off x="9266895" y="951631"/>
            <a:ext cx="1114478" cy="2572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r"/>
            <a:r>
              <a:rPr lang="fr-FR" sz="11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Marchandises et matières 1</a:t>
            </a:r>
            <a:r>
              <a:rPr lang="fr-FR" sz="1100" baseline="300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ère</a:t>
            </a:r>
            <a:r>
              <a:rPr lang="fr-FR" sz="11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endParaRPr lang="fr-FR" sz="900" dirty="0">
              <a:solidFill>
                <a:schemeClr val="tx1">
                  <a:lumMod val="90000"/>
                  <a:lumOff val="10000"/>
                </a:schemeClr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55D0294E-B7C6-7C78-FE35-3F66CEBEE884}"/>
              </a:ext>
            </a:extLst>
          </p:cNvPr>
          <p:cNvSpPr/>
          <p:nvPr/>
        </p:nvSpPr>
        <p:spPr>
          <a:xfrm>
            <a:off x="9266895" y="1346208"/>
            <a:ext cx="1114478" cy="2572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r"/>
            <a:r>
              <a:rPr lang="fr-FR" sz="11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Marge brute</a:t>
            </a:r>
            <a:endParaRPr lang="fr-FR" sz="900" b="1" dirty="0">
              <a:solidFill>
                <a:schemeClr val="tx1">
                  <a:lumMod val="90000"/>
                  <a:lumOff val="10000"/>
                </a:schemeClr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157D7158-02CC-5A29-E3FE-E8A23CE34896}"/>
              </a:ext>
            </a:extLst>
          </p:cNvPr>
          <p:cNvSpPr/>
          <p:nvPr/>
        </p:nvSpPr>
        <p:spPr>
          <a:xfrm>
            <a:off x="9266895" y="1740786"/>
            <a:ext cx="1114478" cy="2572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r"/>
            <a:r>
              <a:rPr lang="fr-FR" sz="11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Coût de prod. </a:t>
            </a:r>
            <a:r>
              <a:rPr lang="fr-FR" sz="9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(salaires, externe…)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7F5DFF2C-AE93-FD64-122A-026CF487E5B7}"/>
              </a:ext>
            </a:extLst>
          </p:cNvPr>
          <p:cNvSpPr/>
          <p:nvPr/>
        </p:nvSpPr>
        <p:spPr>
          <a:xfrm>
            <a:off x="9266895" y="2135363"/>
            <a:ext cx="1114478" cy="2572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r"/>
            <a:r>
              <a:rPr lang="fr-FR" sz="11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EBE</a:t>
            </a:r>
            <a:endParaRPr lang="fr-FR" sz="900" b="1" dirty="0">
              <a:solidFill>
                <a:schemeClr val="tx2">
                  <a:lumMod val="60000"/>
                  <a:lumOff val="40000"/>
                </a:schemeClr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EEEC7C5E-CD7D-33F7-832F-087AF234DE86}"/>
              </a:ext>
            </a:extLst>
          </p:cNvPr>
          <p:cNvSpPr/>
          <p:nvPr/>
        </p:nvSpPr>
        <p:spPr>
          <a:xfrm>
            <a:off x="9266895" y="2529941"/>
            <a:ext cx="1114478" cy="2572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r"/>
            <a:r>
              <a:rPr lang="fr-FR" sz="11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Charges et profits exceptionnels</a:t>
            </a:r>
            <a:endParaRPr lang="fr-FR" sz="900" dirty="0">
              <a:solidFill>
                <a:schemeClr val="tx1">
                  <a:lumMod val="90000"/>
                  <a:lumOff val="10000"/>
                </a:schemeClr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E84B05E2-9AE8-DE8A-B25D-50FAAFCD5BDE}"/>
              </a:ext>
            </a:extLst>
          </p:cNvPr>
          <p:cNvSpPr/>
          <p:nvPr/>
        </p:nvSpPr>
        <p:spPr>
          <a:xfrm>
            <a:off x="9266895" y="2924517"/>
            <a:ext cx="1114478" cy="2572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r"/>
            <a:r>
              <a:rPr lang="fr-FR" sz="1100" b="1" dirty="0">
                <a:solidFill>
                  <a:schemeClr val="accent4"/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Résultat net</a:t>
            </a:r>
            <a:endParaRPr lang="fr-FR" sz="900" b="1" dirty="0">
              <a:solidFill>
                <a:schemeClr val="accent4"/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B820247A-7CA2-1FFA-3899-4279BB1B5BF5}"/>
              </a:ext>
            </a:extLst>
          </p:cNvPr>
          <p:cNvGrpSpPr/>
          <p:nvPr/>
        </p:nvGrpSpPr>
        <p:grpSpPr>
          <a:xfrm>
            <a:off x="9266895" y="474237"/>
            <a:ext cx="2573222" cy="2782545"/>
            <a:chOff x="9266895" y="521970"/>
            <a:chExt cx="2573222" cy="2727718"/>
          </a:xfrm>
        </p:grpSpPr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1415F7CC-C9C1-AC20-46E3-2EABB94943E1}"/>
                </a:ext>
              </a:extLst>
            </p:cNvPr>
            <p:cNvCxnSpPr/>
            <p:nvPr/>
          </p:nvCxnSpPr>
          <p:spPr>
            <a:xfrm flipH="1">
              <a:off x="9266895" y="911644"/>
              <a:ext cx="2573222" cy="0"/>
            </a:xfrm>
            <a:prstGeom prst="line">
              <a:avLst/>
            </a:prstGeom>
            <a:ln w="9525">
              <a:solidFill>
                <a:schemeClr val="tx1">
                  <a:lumMod val="25000"/>
                  <a:lumOff val="75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ED0A515C-6C26-E0DA-1F98-119CCBAF958A}"/>
                </a:ext>
              </a:extLst>
            </p:cNvPr>
            <p:cNvCxnSpPr/>
            <p:nvPr/>
          </p:nvCxnSpPr>
          <p:spPr>
            <a:xfrm flipH="1">
              <a:off x="9266895" y="521970"/>
              <a:ext cx="2573222" cy="0"/>
            </a:xfrm>
            <a:prstGeom prst="line">
              <a:avLst/>
            </a:prstGeom>
            <a:ln w="9525">
              <a:solidFill>
                <a:schemeClr val="tx1">
                  <a:lumMod val="25000"/>
                  <a:lumOff val="75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5D07267D-BEE6-98A2-B643-0380D96AFEBD}"/>
                </a:ext>
              </a:extLst>
            </p:cNvPr>
            <p:cNvCxnSpPr/>
            <p:nvPr/>
          </p:nvCxnSpPr>
          <p:spPr>
            <a:xfrm flipH="1">
              <a:off x="9266895" y="1301318"/>
              <a:ext cx="2573222" cy="0"/>
            </a:xfrm>
            <a:prstGeom prst="line">
              <a:avLst/>
            </a:prstGeom>
            <a:ln w="9525">
              <a:solidFill>
                <a:schemeClr val="tx1">
                  <a:lumMod val="25000"/>
                  <a:lumOff val="75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99C86CFB-CDEA-5579-932C-C9BF8154D12A}"/>
                </a:ext>
              </a:extLst>
            </p:cNvPr>
            <p:cNvCxnSpPr/>
            <p:nvPr/>
          </p:nvCxnSpPr>
          <p:spPr>
            <a:xfrm flipH="1">
              <a:off x="9266895" y="1690992"/>
              <a:ext cx="2573222" cy="0"/>
            </a:xfrm>
            <a:prstGeom prst="line">
              <a:avLst/>
            </a:prstGeom>
            <a:ln w="9525">
              <a:solidFill>
                <a:schemeClr val="tx1">
                  <a:lumMod val="25000"/>
                  <a:lumOff val="75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247FDC16-2879-5435-F5B0-7D253AB9BDA7}"/>
                </a:ext>
              </a:extLst>
            </p:cNvPr>
            <p:cNvCxnSpPr/>
            <p:nvPr/>
          </p:nvCxnSpPr>
          <p:spPr>
            <a:xfrm flipH="1">
              <a:off x="9266895" y="2080666"/>
              <a:ext cx="2573222" cy="0"/>
            </a:xfrm>
            <a:prstGeom prst="line">
              <a:avLst/>
            </a:prstGeom>
            <a:ln w="9525">
              <a:solidFill>
                <a:schemeClr val="tx2">
                  <a:lumMod val="60000"/>
                  <a:lumOff val="40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6B27F662-E5CC-EB3C-7BC4-3B16E9817B79}"/>
                </a:ext>
              </a:extLst>
            </p:cNvPr>
            <p:cNvCxnSpPr/>
            <p:nvPr/>
          </p:nvCxnSpPr>
          <p:spPr>
            <a:xfrm flipH="1">
              <a:off x="9266895" y="2470340"/>
              <a:ext cx="2573222" cy="0"/>
            </a:xfrm>
            <a:prstGeom prst="line">
              <a:avLst/>
            </a:prstGeom>
            <a:ln w="9525">
              <a:solidFill>
                <a:schemeClr val="tx2">
                  <a:lumMod val="60000"/>
                  <a:lumOff val="40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F89AF8BD-E16A-9B67-4933-21B4C80045CD}"/>
                </a:ext>
              </a:extLst>
            </p:cNvPr>
            <p:cNvCxnSpPr/>
            <p:nvPr/>
          </p:nvCxnSpPr>
          <p:spPr>
            <a:xfrm flipH="1">
              <a:off x="9266895" y="2860014"/>
              <a:ext cx="2573222" cy="0"/>
            </a:xfrm>
            <a:prstGeom prst="line">
              <a:avLst/>
            </a:prstGeom>
            <a:ln w="9525">
              <a:solidFill>
                <a:schemeClr val="tx1">
                  <a:lumMod val="25000"/>
                  <a:lumOff val="75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5DB114CA-7CF0-B921-4BBA-1F471CF4705F}"/>
                </a:ext>
              </a:extLst>
            </p:cNvPr>
            <p:cNvCxnSpPr/>
            <p:nvPr/>
          </p:nvCxnSpPr>
          <p:spPr>
            <a:xfrm flipH="1">
              <a:off x="9266895" y="3249688"/>
              <a:ext cx="2573222" cy="0"/>
            </a:xfrm>
            <a:prstGeom prst="line">
              <a:avLst/>
            </a:prstGeom>
            <a:ln w="9525">
              <a:solidFill>
                <a:schemeClr val="tx1">
                  <a:lumMod val="25000"/>
                  <a:lumOff val="75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24A4C492-B94E-3846-4C1B-270D74004E86}"/>
              </a:ext>
            </a:extLst>
          </p:cNvPr>
          <p:cNvGrpSpPr/>
          <p:nvPr/>
        </p:nvGrpSpPr>
        <p:grpSpPr>
          <a:xfrm>
            <a:off x="9049994" y="3548382"/>
            <a:ext cx="1959124" cy="330951"/>
            <a:chOff x="9049994" y="3548382"/>
            <a:chExt cx="1959124" cy="330951"/>
          </a:xfrm>
        </p:grpSpPr>
        <p:sp>
          <p:nvSpPr>
            <p:cNvPr id="103" name="Right Triangle 102">
              <a:extLst>
                <a:ext uri="{FF2B5EF4-FFF2-40B4-BE49-F238E27FC236}">
                  <a16:creationId xmlns:a16="http://schemas.microsoft.com/office/drawing/2014/main" id="{2CE5D559-4D9F-2583-91B7-637F3081BD21}"/>
                </a:ext>
              </a:extLst>
            </p:cNvPr>
            <p:cNvSpPr/>
            <p:nvPr/>
          </p:nvSpPr>
          <p:spPr>
            <a:xfrm rot="10800000">
              <a:off x="9049994" y="3789390"/>
              <a:ext cx="54000" cy="89943"/>
            </a:xfrm>
            <a:prstGeom prst="rtTriangle">
              <a:avLst/>
            </a:prstGeom>
            <a:solidFill>
              <a:schemeClr val="tx1">
                <a:lumMod val="25000"/>
                <a:lumOff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3536A213-3912-545E-6F5E-4C840995DF72}"/>
                </a:ext>
              </a:extLst>
            </p:cNvPr>
            <p:cNvSpPr/>
            <p:nvPr/>
          </p:nvSpPr>
          <p:spPr>
            <a:xfrm>
              <a:off x="9058276" y="3548382"/>
              <a:ext cx="1950842" cy="232786"/>
            </a:xfrm>
            <a:prstGeom prst="rect">
              <a:avLst/>
            </a:prstGeom>
            <a:solidFill>
              <a:schemeClr val="tx1">
                <a:lumMod val="90000"/>
                <a:lumOff val="10000"/>
              </a:schemeClr>
            </a:solidFill>
            <a:ln>
              <a:solidFill>
                <a:schemeClr val="tx1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b="1" dirty="0">
                  <a:solidFill>
                    <a:schemeClr val="bg1"/>
                  </a:solidFill>
                </a:rPr>
                <a:t>Évolution de l’EBE</a:t>
              </a:r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DCAB723B-22CD-B943-C272-A5DB9EC87FF0}"/>
              </a:ext>
            </a:extLst>
          </p:cNvPr>
          <p:cNvGrpSpPr/>
          <p:nvPr/>
        </p:nvGrpSpPr>
        <p:grpSpPr>
          <a:xfrm>
            <a:off x="9049994" y="135924"/>
            <a:ext cx="1959124" cy="332611"/>
            <a:chOff x="9049994" y="135924"/>
            <a:chExt cx="1959124" cy="332611"/>
          </a:xfrm>
        </p:grpSpPr>
        <p:sp>
          <p:nvSpPr>
            <p:cNvPr id="104" name="Right Triangle 103">
              <a:extLst>
                <a:ext uri="{FF2B5EF4-FFF2-40B4-BE49-F238E27FC236}">
                  <a16:creationId xmlns:a16="http://schemas.microsoft.com/office/drawing/2014/main" id="{F5C3BB20-8F8A-E58F-3C98-56182C773203}"/>
                </a:ext>
              </a:extLst>
            </p:cNvPr>
            <p:cNvSpPr/>
            <p:nvPr/>
          </p:nvSpPr>
          <p:spPr>
            <a:xfrm rot="10800000">
              <a:off x="9049994" y="378592"/>
              <a:ext cx="54000" cy="89943"/>
            </a:xfrm>
            <a:prstGeom prst="rtTriangle">
              <a:avLst/>
            </a:prstGeom>
            <a:solidFill>
              <a:schemeClr val="tx1">
                <a:lumMod val="25000"/>
                <a:lumOff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00" b="1">
                <a:solidFill>
                  <a:schemeClr val="bg1"/>
                </a:solidFill>
              </a:endParaRPr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39EF3366-C616-4BC1-6FF2-61673C885378}"/>
                </a:ext>
              </a:extLst>
            </p:cNvPr>
            <p:cNvSpPr/>
            <p:nvPr/>
          </p:nvSpPr>
          <p:spPr>
            <a:xfrm>
              <a:off x="9058276" y="135924"/>
              <a:ext cx="1950842" cy="234000"/>
            </a:xfrm>
            <a:prstGeom prst="rect">
              <a:avLst/>
            </a:prstGeom>
            <a:solidFill>
              <a:schemeClr val="tx1">
                <a:lumMod val="90000"/>
                <a:lumOff val="10000"/>
              </a:schemeClr>
            </a:solidFill>
            <a:ln>
              <a:solidFill>
                <a:schemeClr val="tx1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b="1" dirty="0">
                  <a:solidFill>
                    <a:schemeClr val="bg1"/>
                  </a:solidFill>
                </a:rPr>
                <a:t>Structure de la marge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C8873F73-FDD7-BF4D-68B0-799C0A295F84}"/>
              </a:ext>
            </a:extLst>
          </p:cNvPr>
          <p:cNvGrpSpPr/>
          <p:nvPr/>
        </p:nvGrpSpPr>
        <p:grpSpPr>
          <a:xfrm>
            <a:off x="532932" y="1332136"/>
            <a:ext cx="4452242" cy="504841"/>
            <a:chOff x="917078" y="1027336"/>
            <a:chExt cx="4068095" cy="504841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E3B97E0-AB1B-2C3F-74EB-96D1AC4278EB}"/>
                </a:ext>
              </a:extLst>
            </p:cNvPr>
            <p:cNvSpPr txBox="1"/>
            <p:nvPr/>
          </p:nvSpPr>
          <p:spPr>
            <a:xfrm>
              <a:off x="917078" y="1027336"/>
              <a:ext cx="4068095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t">
              <a:spAutoFit/>
            </a:bodyPr>
            <a:lstStyle/>
            <a:p>
              <a:r>
                <a:rPr lang="fr-FR" sz="1400" b="1" dirty="0">
                  <a:solidFill>
                    <a:schemeClr val="bg1"/>
                  </a:solidFill>
                  <a:latin typeface="Aptos" panose="020B0004020202020204" pitchFamily="34" charset="0"/>
                </a:rPr>
                <a:t>Secteur :</a:t>
              </a:r>
              <a:endParaRPr lang="fr-FR" sz="1400" b="1" noProof="0" dirty="0">
                <a:solidFill>
                  <a:schemeClr val="bg1"/>
                </a:solidFill>
                <a:latin typeface="Aptos" panose="020B0004020202020204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423333B-E92E-08A5-1A3A-CB5C48DEA851}"/>
                </a:ext>
              </a:extLst>
            </p:cNvPr>
            <p:cNvSpPr txBox="1"/>
            <p:nvPr/>
          </p:nvSpPr>
          <p:spPr>
            <a:xfrm>
              <a:off x="917078" y="1252997"/>
              <a:ext cx="4068095" cy="279180"/>
            </a:xfrm>
            <a:prstGeom prst="rect">
              <a:avLst/>
            </a:prstGeom>
            <a:noFill/>
          </p:spPr>
          <p:txBody>
            <a:bodyPr wrap="square" lIns="0" tIns="46800" rIns="0" bIns="46800" rtlCol="0" anchor="t">
              <a:spAutoFit/>
            </a:bodyPr>
            <a:lstStyle/>
            <a:p>
              <a:r>
                <a:rPr lang="fr-FR" sz="1200">
                  <a:solidFill>
                    <a:schemeClr val="bg1"/>
                  </a:solidFill>
                  <a:latin typeface="Aptos" panose="020B0004020202020204" pitchFamily="34" charset="0"/>
                </a:rPr>
                <a:t>Fabrication de boissons</a:t>
              </a:r>
              <a:endParaRPr lang="fr-FR" sz="1200" b="1" noProof="0" dirty="0">
                <a:solidFill>
                  <a:schemeClr val="bg1"/>
                </a:solidFill>
                <a:latin typeface="Aptos" panose="020B0004020202020204" pitchFamily="34" charset="0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CA5E625-1DAC-041C-F0DA-8AD054C830AD}"/>
              </a:ext>
            </a:extLst>
          </p:cNvPr>
          <p:cNvGrpSpPr/>
          <p:nvPr/>
        </p:nvGrpSpPr>
        <p:grpSpPr>
          <a:xfrm>
            <a:off x="532932" y="2044136"/>
            <a:ext cx="4452242" cy="504841"/>
            <a:chOff x="917078" y="1027336"/>
            <a:chExt cx="4068095" cy="504841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C005F94-244E-2410-50A3-41312F7F51A4}"/>
                </a:ext>
              </a:extLst>
            </p:cNvPr>
            <p:cNvSpPr txBox="1"/>
            <p:nvPr/>
          </p:nvSpPr>
          <p:spPr>
            <a:xfrm>
              <a:off x="917078" y="1027336"/>
              <a:ext cx="4068095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t">
              <a:spAutoFit/>
            </a:bodyPr>
            <a:lstStyle/>
            <a:p>
              <a:r>
                <a:rPr lang="fr-FR" sz="1400" b="1" dirty="0">
                  <a:solidFill>
                    <a:schemeClr val="bg1"/>
                  </a:solidFill>
                  <a:latin typeface="Aptos" panose="020B0004020202020204" pitchFamily="34" charset="0"/>
                </a:rPr>
                <a:t>Métier :</a:t>
              </a:r>
              <a:endParaRPr lang="fr-FR" sz="1400" b="1" noProof="0" dirty="0">
                <a:solidFill>
                  <a:schemeClr val="bg1"/>
                </a:solidFill>
                <a:latin typeface="Aptos" panose="020B0004020202020204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84E380A-9EAE-02E8-1E91-595D8FE9A853}"/>
                </a:ext>
              </a:extLst>
            </p:cNvPr>
            <p:cNvSpPr txBox="1"/>
            <p:nvPr/>
          </p:nvSpPr>
          <p:spPr>
            <a:xfrm>
              <a:off x="917078" y="1252997"/>
              <a:ext cx="4068095" cy="279180"/>
            </a:xfrm>
            <a:prstGeom prst="rect">
              <a:avLst/>
            </a:prstGeom>
            <a:noFill/>
          </p:spPr>
          <p:txBody>
            <a:bodyPr wrap="square" lIns="0" tIns="46800" rIns="0" bIns="46800" rtlCol="0" anchor="t">
              <a:spAutoFit/>
            </a:bodyPr>
            <a:lstStyle/>
            <a:p>
              <a:r>
                <a:rPr lang="fr-FR" sz="1200">
                  <a:solidFill>
                    <a:schemeClr val="bg1"/>
                  </a:solidFill>
                  <a:latin typeface="Aptos" panose="020B0004020202020204" pitchFamily="34" charset="0"/>
                </a:rPr>
                <a:t>Fabrication de vins effervescents</a:t>
              </a:r>
              <a:endParaRPr lang="fr-FR" sz="1200" b="1" noProof="0" dirty="0">
                <a:solidFill>
                  <a:schemeClr val="bg1"/>
                </a:solidFill>
                <a:latin typeface="Aptos" panose="020B0004020202020204" pitchFamily="34" charset="0"/>
              </a:endParaRPr>
            </a:p>
          </p:txBody>
        </p:sp>
      </p:grp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D10D8F2-35CA-84D1-5C3D-9EF3896BDC24}"/>
              </a:ext>
            </a:extLst>
          </p:cNvPr>
          <p:cNvSpPr/>
          <p:nvPr/>
        </p:nvSpPr>
        <p:spPr>
          <a:xfrm>
            <a:off x="5399968" y="2004373"/>
            <a:ext cx="1500499" cy="584943"/>
          </a:xfrm>
          <a:prstGeom prst="roundRect">
            <a:avLst/>
          </a:prstGeom>
          <a:solidFill>
            <a:srgbClr val="F2F2F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DDC7B4F-87F5-E30B-0755-235F588DC4F1}"/>
              </a:ext>
            </a:extLst>
          </p:cNvPr>
          <p:cNvGrpSpPr/>
          <p:nvPr/>
        </p:nvGrpSpPr>
        <p:grpSpPr>
          <a:xfrm>
            <a:off x="5842863" y="2152011"/>
            <a:ext cx="1019341" cy="358907"/>
            <a:chOff x="5730024" y="2152145"/>
            <a:chExt cx="937476" cy="358907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DC16C47-0FE1-60A5-BA58-4DC1284F5C95}"/>
                </a:ext>
              </a:extLst>
            </p:cNvPr>
            <p:cNvSpPr/>
            <p:nvPr/>
          </p:nvSpPr>
          <p:spPr>
            <a:xfrm>
              <a:off x="5730024" y="2375679"/>
              <a:ext cx="937476" cy="13537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l"/>
              <a:r>
                <a:rPr lang="fr-FR" sz="1000" i="1">
                  <a:solidFill>
                    <a:schemeClr val="bg1"/>
                  </a:solidFill>
                  <a:latin typeface="Aptos" panose="020B0004020202020204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CA en 2024</a:t>
              </a:r>
              <a:endParaRPr lang="fr-FR" sz="1000" i="1" noProof="0" dirty="0">
                <a:solidFill>
                  <a:schemeClr val="bg1"/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0D291A0-8548-79C1-2E0F-09A2363273AA}"/>
                </a:ext>
              </a:extLst>
            </p:cNvPr>
            <p:cNvSpPr/>
            <p:nvPr/>
          </p:nvSpPr>
          <p:spPr>
            <a:xfrm>
              <a:off x="5730024" y="2152145"/>
              <a:ext cx="842076" cy="13537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fr-FR" sz="1400" b="1">
                  <a:solidFill>
                    <a:schemeClr val="bg1"/>
                  </a:solidFill>
                  <a:latin typeface="Aptos Black" panose="020B0004020202020204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34,9M€</a:t>
              </a:r>
              <a:endParaRPr lang="fr-FR" sz="900" b="1" noProof="0" dirty="0">
                <a:solidFill>
                  <a:schemeClr val="bg1"/>
                </a:solidFill>
                <a:latin typeface="Aptos Black" panose="020B0004020202020204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  <p:pic>
        <p:nvPicPr>
          <p:cNvPr id="13" name="Graphic 12" descr="Sprouting Seed with solid fill">
            <a:extLst>
              <a:ext uri="{FF2B5EF4-FFF2-40B4-BE49-F238E27FC236}">
                <a16:creationId xmlns:a16="http://schemas.microsoft.com/office/drawing/2014/main" id="{C2CB4662-A5CB-9F1D-0180-49320D3F094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470347" y="2134862"/>
            <a:ext cx="317004" cy="317004"/>
          </a:xfrm>
          <a:prstGeom prst="rect">
            <a:avLst/>
          </a:prstGeom>
        </p:spPr>
      </p:pic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73705DFA-7A01-B84A-4575-47703EAFCC33}"/>
              </a:ext>
            </a:extLst>
          </p:cNvPr>
          <p:cNvSpPr/>
          <p:nvPr/>
        </p:nvSpPr>
        <p:spPr>
          <a:xfrm>
            <a:off x="7155434" y="2004373"/>
            <a:ext cx="1500499" cy="584943"/>
          </a:xfrm>
          <a:prstGeom prst="roundRect">
            <a:avLst/>
          </a:prstGeom>
          <a:solidFill>
            <a:srgbClr val="F2F2F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A9A08CD6-2ADC-0E7B-4460-81027AA4DE3D}"/>
              </a:ext>
            </a:extLst>
          </p:cNvPr>
          <p:cNvGrpSpPr/>
          <p:nvPr/>
        </p:nvGrpSpPr>
        <p:grpSpPr>
          <a:xfrm>
            <a:off x="7598329" y="2152011"/>
            <a:ext cx="1019341" cy="358907"/>
            <a:chOff x="5730024" y="2152145"/>
            <a:chExt cx="937476" cy="358907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C62F587-7097-C421-A94D-FA3FC3D59944}"/>
                </a:ext>
              </a:extLst>
            </p:cNvPr>
            <p:cNvSpPr/>
            <p:nvPr/>
          </p:nvSpPr>
          <p:spPr>
            <a:xfrm>
              <a:off x="5730024" y="2375679"/>
              <a:ext cx="937476" cy="13537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l"/>
              <a:r>
                <a:rPr lang="fr-FR" sz="1000" i="1">
                  <a:solidFill>
                    <a:schemeClr val="bg1"/>
                  </a:solidFill>
                  <a:latin typeface="Aptos" panose="020B0004020202020204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Résultat en 2024</a:t>
              </a:r>
              <a:endParaRPr lang="fr-FR" sz="1000" i="1" noProof="0" dirty="0">
                <a:solidFill>
                  <a:schemeClr val="bg1"/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13766ED-965F-0584-C89D-AEFDE9B4120A}"/>
                </a:ext>
              </a:extLst>
            </p:cNvPr>
            <p:cNvSpPr/>
            <p:nvPr/>
          </p:nvSpPr>
          <p:spPr>
            <a:xfrm>
              <a:off x="5730024" y="2152145"/>
              <a:ext cx="842076" cy="13537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fr-FR" sz="1400" b="1">
                  <a:solidFill>
                    <a:schemeClr val="bg1"/>
                  </a:solidFill>
                  <a:latin typeface="Aptos Black" panose="020B0004020202020204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18,7M€</a:t>
              </a:r>
              <a:endParaRPr lang="fr-FR" sz="900" b="1" noProof="0" dirty="0">
                <a:solidFill>
                  <a:schemeClr val="bg1"/>
                </a:solidFill>
                <a:latin typeface="Aptos Black" panose="020B0004020202020204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D7C4C835-B8BA-6C3E-1A73-C4C86063D66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584058" y="521970"/>
            <a:ext cx="1045327" cy="105142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E69210E2-61AC-84A6-6C6D-D6952E1D5B5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383683" y="521970"/>
            <a:ext cx="1044007" cy="1060748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127A2209-84F6-1D10-13B7-3BEB644160C1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462051" y="334878"/>
            <a:ext cx="1378887" cy="3086878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214B4722-F1E0-8254-357B-30F9CFC2020A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98073" y="3416481"/>
            <a:ext cx="4296464" cy="3039966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6D5B1710-2441-2051-3603-DBE467F9D3CC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692900" y="3416079"/>
            <a:ext cx="4297034" cy="3040369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55508593-AC22-7306-9FAC-01BCB35BE3C6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112620" y="3942959"/>
            <a:ext cx="2841177" cy="2417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9379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1CD957-0927-2C46-F483-DFECD16426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A3823F2F-DEE2-86DC-B467-13094A27FC1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2743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D9847ED-AC01-698C-B58F-67DB0363DC15}"/>
              </a:ext>
            </a:extLst>
          </p:cNvPr>
          <p:cNvSpPr/>
          <p:nvPr/>
        </p:nvSpPr>
        <p:spPr>
          <a:xfrm>
            <a:off x="0" y="1"/>
            <a:ext cx="12192000" cy="2744156"/>
          </a:xfrm>
          <a:prstGeom prst="rect">
            <a:avLst/>
          </a:prstGeom>
          <a:solidFill>
            <a:srgbClr val="303237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fr-FR" sz="1600" b="1" noProof="0" dirty="0">
              <a:solidFill>
                <a:schemeClr val="accent3"/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graphicFrame>
        <p:nvGraphicFramePr>
          <p:cNvPr id="16" name="think-cell data - do not delete" hidden="1">
            <a:extLst>
              <a:ext uri="{FF2B5EF4-FFF2-40B4-BE49-F238E27FC236}">
                <a16:creationId xmlns:a16="http://schemas.microsoft.com/office/drawing/2014/main" id="{F185F17A-BA52-EF97-365B-513F5238E33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7" imgW="473" imgH="474" progId="TCLayout.ActiveDocument.1">
                  <p:embed/>
                </p:oleObj>
              </mc:Choice>
              <mc:Fallback>
                <p:oleObj name="think-cell Slide" r:id="rId7" imgW="473" imgH="474" progId="TCLayout.ActiveDocument.1">
                  <p:embed/>
                  <p:pic>
                    <p:nvPicPr>
                      <p:cNvPr id="16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F185F17A-BA52-EF97-365B-513F5238E33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tangle 13">
            <a:extLst>
              <a:ext uri="{FF2B5EF4-FFF2-40B4-BE49-F238E27FC236}">
                <a16:creationId xmlns:a16="http://schemas.microsoft.com/office/drawing/2014/main" id="{9319ABF7-0D59-10D2-3156-1494F88C8EC2}"/>
              </a:ext>
            </a:extLst>
          </p:cNvPr>
          <p:cNvSpPr/>
          <p:nvPr/>
        </p:nvSpPr>
        <p:spPr>
          <a:xfrm>
            <a:off x="532933" y="2991519"/>
            <a:ext cx="2777111" cy="3663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r>
              <a:rPr lang="fr-FR" sz="1400" b="1" noProof="0">
                <a:solidFill>
                  <a:schemeClr val="accent3"/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Chiffre d’affaires (CA)</a:t>
            </a:r>
          </a:p>
          <a:p>
            <a:pPr algn="l"/>
            <a:r>
              <a:rPr lang="fr-FR" sz="1400" b="1" noProof="0">
                <a:solidFill>
                  <a:schemeClr val="accent3"/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Siren identifié : 493266498</a:t>
            </a:r>
            <a:endParaRPr lang="fr-FR" sz="1400" i="1" noProof="0" dirty="0">
              <a:solidFill>
                <a:schemeClr val="accent3"/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FD2F6B92-806D-B899-6E21-9CABA74B43E5}"/>
              </a:ext>
            </a:extLst>
          </p:cNvPr>
          <p:cNvSpPr/>
          <p:nvPr/>
        </p:nvSpPr>
        <p:spPr>
          <a:xfrm>
            <a:off x="532932" y="611296"/>
            <a:ext cx="238716" cy="22690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fr-FR" sz="1600" b="1" noProof="0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CA1F96-6403-3CFA-4CF5-94F705987FD2}"/>
              </a:ext>
            </a:extLst>
          </p:cNvPr>
          <p:cNvSpPr txBox="1"/>
          <p:nvPr/>
        </p:nvSpPr>
        <p:spPr>
          <a:xfrm>
            <a:off x="917078" y="246278"/>
            <a:ext cx="5235405" cy="340735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/>
          <a:p>
            <a:r>
              <a:rPr lang="fr-FR" sz="1600" noProof="0" dirty="0">
                <a:solidFill>
                  <a:schemeClr val="bg1"/>
                </a:solidFill>
                <a:latin typeface="Aptos" panose="020B0004020202020204" pitchFamily="34" charset="0"/>
              </a:rPr>
              <a:t>Fiche d’identité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14E990-CF48-4D57-26BB-9C9E56700176}"/>
              </a:ext>
            </a:extLst>
          </p:cNvPr>
          <p:cNvSpPr txBox="1"/>
          <p:nvPr/>
        </p:nvSpPr>
        <p:spPr>
          <a:xfrm>
            <a:off x="917078" y="492774"/>
            <a:ext cx="4125325" cy="463846"/>
          </a:xfrm>
          <a:prstGeom prst="rect">
            <a:avLst/>
          </a:prstGeom>
          <a:noFill/>
        </p:spPr>
        <p:txBody>
          <a:bodyPr wrap="square" lIns="0" tIns="46800" rIns="0" bIns="46800" rtlCol="0" anchor="t">
            <a:spAutoFit/>
          </a:bodyPr>
          <a:lstStyle/>
          <a:p>
            <a:r>
              <a:rPr lang="fr-FR" sz="2400" b="1" noProof="0">
                <a:solidFill>
                  <a:schemeClr val="bg1"/>
                </a:solidFill>
                <a:latin typeface="Aptos Black" panose="020B0004020202020204" pitchFamily="34" charset="0"/>
              </a:rPr>
              <a:t>ABATTOIR DE L'ORIENT</a:t>
            </a:r>
            <a:endParaRPr lang="fr-FR" sz="2400" b="1" noProof="0" dirty="0">
              <a:solidFill>
                <a:schemeClr val="bg1"/>
              </a:solidFill>
              <a:latin typeface="Aptos Black" panose="020B0004020202020204" pitchFamily="34" charset="0"/>
            </a:endParaRP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987C0EE5-16E0-110A-F7C2-38A298B0847E}"/>
              </a:ext>
            </a:extLst>
          </p:cNvPr>
          <p:cNvSpPr/>
          <p:nvPr/>
        </p:nvSpPr>
        <p:spPr>
          <a:xfrm>
            <a:off x="532931" y="6405694"/>
            <a:ext cx="11234575" cy="4499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fr-FR" sz="1100">
                <a:solidFill>
                  <a:schemeClr val="accent3"/>
                </a:solidFill>
                <a:ea typeface="Lato" panose="020F0502020204030203" pitchFamily="34" charset="0"/>
                <a:cs typeface="Lato" panose="020F0502020204030203" pitchFamily="34" charset="0"/>
              </a:rPr>
              <a:t>Source : SAMMPO | INSEE : Ratios Financiers (BCE / INPI) - Etude du 02 octobre 2025 | A001 </a:t>
            </a:r>
            <a:endParaRPr lang="en-US" sz="1100" dirty="0">
              <a:solidFill>
                <a:schemeClr val="accent3"/>
              </a:solidFill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7B5F888-FCE6-B14B-8EDC-8323D47F2F95}"/>
              </a:ext>
            </a:extLst>
          </p:cNvPr>
          <p:cNvSpPr/>
          <p:nvPr/>
        </p:nvSpPr>
        <p:spPr>
          <a:xfrm>
            <a:off x="9101795" y="-86497"/>
            <a:ext cx="2841612" cy="6580430"/>
          </a:xfrm>
          <a:prstGeom prst="rect">
            <a:avLst/>
          </a:prstGeom>
          <a:solidFill>
            <a:srgbClr val="FFFFFF">
              <a:alpha val="89804"/>
            </a:srgbClr>
          </a:solidFill>
          <a:ln w="9525">
            <a:solidFill>
              <a:schemeClr val="tx1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fr-FR" sz="1600" b="1" noProof="0" dirty="0">
              <a:solidFill>
                <a:schemeClr val="accent3"/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47B9C9C-2742-4416-D1AB-18DA7C7846B8}"/>
              </a:ext>
            </a:extLst>
          </p:cNvPr>
          <p:cNvSpPr/>
          <p:nvPr/>
        </p:nvSpPr>
        <p:spPr>
          <a:xfrm>
            <a:off x="4806967" y="2991519"/>
            <a:ext cx="2777111" cy="3663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r>
              <a:rPr lang="fr-FR" sz="1400" b="1" noProof="0">
                <a:solidFill>
                  <a:schemeClr val="accent3"/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Excédent brut d’exploitation (EBE)</a:t>
            </a:r>
          </a:p>
          <a:p>
            <a:pPr algn="l"/>
            <a:r>
              <a:rPr lang="fr-FR" sz="1400" b="1" noProof="0">
                <a:solidFill>
                  <a:schemeClr val="accent3"/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Siren identifié : 493266498</a:t>
            </a:r>
            <a:endParaRPr lang="fr-FR" sz="1400" i="1" noProof="0" dirty="0">
              <a:solidFill>
                <a:schemeClr val="accent3"/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EDBA152D-D707-BF6B-D9A4-B14164E08D45}"/>
              </a:ext>
            </a:extLst>
          </p:cNvPr>
          <p:cNvGrpSpPr/>
          <p:nvPr/>
        </p:nvGrpSpPr>
        <p:grpSpPr>
          <a:xfrm>
            <a:off x="3423588" y="2961390"/>
            <a:ext cx="1231151" cy="449917"/>
            <a:chOff x="3086149" y="5633623"/>
            <a:chExt cx="1231151" cy="449917"/>
          </a:xfrm>
          <a:solidFill>
            <a:schemeClr val="tx1">
              <a:lumMod val="90000"/>
              <a:lumOff val="10000"/>
            </a:schemeClr>
          </a:solidFill>
        </p:grpSpPr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88BCEADD-0CE3-11B1-59A9-EA8BF4BEC5CA}"/>
                </a:ext>
              </a:extLst>
            </p:cNvPr>
            <p:cNvSpPr/>
            <p:nvPr/>
          </p:nvSpPr>
          <p:spPr>
            <a:xfrm>
              <a:off x="3086149" y="5633623"/>
              <a:ext cx="1231151" cy="449917"/>
            </a:xfrm>
            <a:prstGeom prst="roundRect">
              <a:avLst/>
            </a:prstGeom>
            <a:solidFill>
              <a:srgbClr val="FFFFFF">
                <a:alpha val="80000"/>
              </a:srgbClr>
            </a:solidFill>
            <a:ln w="9525">
              <a:solidFill>
                <a:schemeClr val="tx1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algn="ctr" defTabSz="914400" rtl="0" eaLnBrk="1" latinLnBrk="0" hangingPunct="1"/>
              <a:endParaRPr lang="fr-FR" sz="1600" b="1" kern="1200" dirty="0">
                <a:solidFill>
                  <a:schemeClr val="tx2">
                    <a:lumMod val="60000"/>
                    <a:lumOff val="4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5D0EA87F-6585-BBEA-9A00-8EFB54C63A42}"/>
                </a:ext>
              </a:extLst>
            </p:cNvPr>
            <p:cNvGrpSpPr/>
            <p:nvPr/>
          </p:nvGrpSpPr>
          <p:grpSpPr>
            <a:xfrm>
              <a:off x="3427597" y="5705324"/>
              <a:ext cx="842076" cy="325566"/>
              <a:chOff x="3220759" y="5706493"/>
              <a:chExt cx="1010426" cy="325566"/>
            </a:xfrm>
            <a:grpFill/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8AF176E6-5291-F9B7-C211-CBE63AB2D3FE}"/>
                  </a:ext>
                </a:extLst>
              </p:cNvPr>
              <p:cNvSpPr/>
              <p:nvPr/>
            </p:nvSpPr>
            <p:spPr>
              <a:xfrm>
                <a:off x="3220759" y="5896686"/>
                <a:ext cx="1010426" cy="13537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b"/>
              <a:lstStyle/>
              <a:p>
                <a:pPr algn="l"/>
                <a:r>
                  <a:rPr lang="fr-FR" sz="1000" i="1" noProof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Aptos" panose="020B0004020202020204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CAGR vs 2014</a:t>
                </a:r>
                <a:endParaRPr lang="fr-FR" sz="500" i="1" noProof="0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Aptos" panose="020B0004020202020204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1F54539D-F68C-5C84-B938-3BB85925339B}"/>
                  </a:ext>
                </a:extLst>
              </p:cNvPr>
              <p:cNvSpPr/>
              <p:nvPr/>
            </p:nvSpPr>
            <p:spPr>
              <a:xfrm>
                <a:off x="3220759" y="5706493"/>
                <a:ext cx="1010426" cy="13537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r>
                  <a:rPr lang="fr-FR" sz="1200" b="1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Aptos Black" panose="020B0004020202020204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+10,6%</a:t>
                </a:r>
                <a:endParaRPr lang="fr-FR" sz="800" b="1" noProof="0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Aptos Black" panose="020B0004020202020204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</p:grpSp>
        <p:pic>
          <p:nvPicPr>
            <p:cNvPr id="40" name="Graphic 39" descr="Sprouting Seed with solid fill">
              <a:extLst>
                <a:ext uri="{FF2B5EF4-FFF2-40B4-BE49-F238E27FC236}">
                  <a16:creationId xmlns:a16="http://schemas.microsoft.com/office/drawing/2014/main" id="{8355AC32-42E9-2190-227A-4BDD541CD60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140433" y="5727842"/>
              <a:ext cx="246238" cy="246238"/>
            </a:xfrm>
            <a:prstGeom prst="rect">
              <a:avLst/>
            </a:prstGeom>
          </p:spPr>
        </p:pic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D72B4EB3-4CAA-AC5D-8137-720C7870A50D}"/>
              </a:ext>
            </a:extLst>
          </p:cNvPr>
          <p:cNvGrpSpPr/>
          <p:nvPr/>
        </p:nvGrpSpPr>
        <p:grpSpPr>
          <a:xfrm>
            <a:off x="7718415" y="2961390"/>
            <a:ext cx="1231151" cy="449917"/>
            <a:chOff x="7537262" y="5633623"/>
            <a:chExt cx="1231151" cy="449917"/>
          </a:xfrm>
          <a:solidFill>
            <a:schemeClr val="tx2">
              <a:lumMod val="60000"/>
              <a:lumOff val="40000"/>
            </a:schemeClr>
          </a:solidFill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325B5D9A-0734-B6A3-86D2-05473844E731}"/>
                </a:ext>
              </a:extLst>
            </p:cNvPr>
            <p:cNvGrpSpPr/>
            <p:nvPr/>
          </p:nvGrpSpPr>
          <p:grpSpPr>
            <a:xfrm>
              <a:off x="7537262" y="5633623"/>
              <a:ext cx="1231151" cy="449917"/>
              <a:chOff x="3086149" y="5633623"/>
              <a:chExt cx="1231151" cy="449917"/>
            </a:xfrm>
            <a:grpFill/>
          </p:grpSpPr>
          <p:sp>
            <p:nvSpPr>
              <p:cNvPr id="43" name="Rectangle: Rounded Corners 42">
                <a:extLst>
                  <a:ext uri="{FF2B5EF4-FFF2-40B4-BE49-F238E27FC236}">
                    <a16:creationId xmlns:a16="http://schemas.microsoft.com/office/drawing/2014/main" id="{92A90B03-35E3-16C4-2338-6E2BEC345890}"/>
                  </a:ext>
                </a:extLst>
              </p:cNvPr>
              <p:cNvSpPr/>
              <p:nvPr/>
            </p:nvSpPr>
            <p:spPr>
              <a:xfrm>
                <a:off x="3086149" y="5633623"/>
                <a:ext cx="1231151" cy="449917"/>
              </a:xfrm>
              <a:prstGeom prst="roundRect">
                <a:avLst/>
              </a:prstGeom>
              <a:solidFill>
                <a:srgbClr val="FFFFFF">
                  <a:alpha val="80000"/>
                </a:srgbClr>
              </a:solidFill>
              <a:ln w="9525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algn="ctr" defTabSz="914400" rtl="0" eaLnBrk="1" latinLnBrk="0" hangingPunct="1"/>
                <a:endParaRPr lang="fr-FR" sz="1600" b="1" kern="12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Aptos" panose="020B0004020202020204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75A1A187-0E6F-67B7-EB10-AB4C3A9B78E0}"/>
                  </a:ext>
                </a:extLst>
              </p:cNvPr>
              <p:cNvGrpSpPr/>
              <p:nvPr/>
            </p:nvGrpSpPr>
            <p:grpSpPr>
              <a:xfrm>
                <a:off x="3427597" y="5705324"/>
                <a:ext cx="842076" cy="325566"/>
                <a:chOff x="3220759" y="5706493"/>
                <a:chExt cx="1010426" cy="325566"/>
              </a:xfrm>
              <a:grpFill/>
            </p:grpSpPr>
            <p:sp>
              <p:nvSpPr>
                <p:cNvPr id="47" name="Rectangle 46">
                  <a:extLst>
                    <a:ext uri="{FF2B5EF4-FFF2-40B4-BE49-F238E27FC236}">
                      <a16:creationId xmlns:a16="http://schemas.microsoft.com/office/drawing/2014/main" id="{7C265317-F35C-FF82-24D3-3F3355A61522}"/>
                    </a:ext>
                  </a:extLst>
                </p:cNvPr>
                <p:cNvSpPr/>
                <p:nvPr/>
              </p:nvSpPr>
              <p:spPr>
                <a:xfrm>
                  <a:off x="3220759" y="5896686"/>
                  <a:ext cx="1010426" cy="13537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b"/>
                <a:lstStyle/>
                <a:p>
                  <a:pPr algn="l"/>
                  <a:r>
                    <a:rPr lang="fr-FR" sz="1000" i="1" noProof="0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latin typeface="Aptos" panose="020B0004020202020204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CAGR vs 2014</a:t>
                  </a:r>
                  <a:endParaRPr lang="fr-FR" sz="500" i="1" noProof="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Aptos" panose="020B0004020202020204" pitchFamily="34" charset="0"/>
                    <a:ea typeface="Lato" panose="020F0502020204030203" pitchFamily="34" charset="0"/>
                    <a:cs typeface="Lato" panose="020F0502020204030203" pitchFamily="34" charset="0"/>
                  </a:endParaRPr>
                </a:p>
              </p:txBody>
            </p:sp>
            <p:sp>
              <p:nvSpPr>
                <p:cNvPr id="48" name="Rectangle 47">
                  <a:extLst>
                    <a:ext uri="{FF2B5EF4-FFF2-40B4-BE49-F238E27FC236}">
                      <a16:creationId xmlns:a16="http://schemas.microsoft.com/office/drawing/2014/main" id="{BE0C4E9E-14C5-B6CF-ECFE-8C2F5678B91D}"/>
                    </a:ext>
                  </a:extLst>
                </p:cNvPr>
                <p:cNvSpPr/>
                <p:nvPr/>
              </p:nvSpPr>
              <p:spPr>
                <a:xfrm>
                  <a:off x="3220759" y="5706493"/>
                  <a:ext cx="1010426" cy="13537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l"/>
                  <a:r>
                    <a:rPr lang="fr-FR" sz="1200" b="1" noProof="0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latin typeface="Aptos Black" panose="020B0004020202020204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+3,6%</a:t>
                  </a:r>
                  <a:endParaRPr lang="fr-FR" sz="800" b="1" noProof="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Aptos Black" panose="020B0004020202020204" pitchFamily="34" charset="0"/>
                    <a:ea typeface="Lato" panose="020F0502020204030203" pitchFamily="34" charset="0"/>
                    <a:cs typeface="Lato" panose="020F0502020204030203" pitchFamily="34" charset="0"/>
                  </a:endParaRPr>
                </a:p>
              </p:txBody>
            </p:sp>
          </p:grpSp>
        </p:grpSp>
        <p:pic>
          <p:nvPicPr>
            <p:cNvPr id="38" name="Graphic 37" descr="Money with solid fill">
              <a:extLst>
                <a:ext uri="{FF2B5EF4-FFF2-40B4-BE49-F238E27FC236}">
                  <a16:creationId xmlns:a16="http://schemas.microsoft.com/office/drawing/2014/main" id="{CE5E99FA-DC72-C7DE-543D-CCB85F7F19F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598634" y="5735979"/>
              <a:ext cx="245204" cy="245204"/>
            </a:xfrm>
            <a:prstGeom prst="rect">
              <a:avLst/>
            </a:prstGeom>
          </p:spPr>
        </p:pic>
      </p:grp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507F9D9C-76D3-4DDE-F0B9-7678A652991A}"/>
              </a:ext>
            </a:extLst>
          </p:cNvPr>
          <p:cNvSpPr>
            <a:spLocks noGrp="1"/>
          </p:cNvSpPr>
          <p:nvPr>
            <p:custDataLst>
              <p:tags r:id="rId2"/>
            </p:custDataLst>
          </p:nvPr>
        </p:nvSpPr>
        <p:spPr bwMode="auto">
          <a:xfrm>
            <a:off x="5881873" y="807460"/>
            <a:ext cx="448370" cy="4745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</a:pPr>
            <a:r>
              <a:rPr lang="fr-FR" sz="1800" b="1" noProof="0">
                <a:solidFill>
                  <a:schemeClr val="bg1"/>
                </a:solidFill>
                <a:latin typeface="Aptos Black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2,0%</a:t>
            </a:r>
            <a:endParaRPr lang="fr-FR" sz="1800" b="1" noProof="0" dirty="0">
              <a:solidFill>
                <a:schemeClr val="bg1"/>
              </a:solidFill>
              <a:latin typeface="Aptos Black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08DA093-F1AB-27E8-9A86-7AF62403D444}"/>
              </a:ext>
            </a:extLst>
          </p:cNvPr>
          <p:cNvSpPr/>
          <p:nvPr/>
        </p:nvSpPr>
        <p:spPr>
          <a:xfrm>
            <a:off x="5229014" y="1629953"/>
            <a:ext cx="1754088" cy="2851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pPr algn="ctr"/>
            <a:r>
              <a:rPr lang="fr-FR" sz="1200" i="1" noProof="0">
                <a:solidFill>
                  <a:schemeClr val="bg1"/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EBE en 2024</a:t>
            </a:r>
          </a:p>
          <a:p>
            <a:pPr algn="ctr"/>
            <a:r>
              <a:rPr lang="fr-FR" sz="1200" i="1" noProof="0">
                <a:solidFill>
                  <a:schemeClr val="bg1"/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EBE/CA</a:t>
            </a:r>
            <a:endParaRPr lang="fr-FR" sz="900" i="1" noProof="0" dirty="0">
              <a:solidFill>
                <a:schemeClr val="bg1"/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9850D9B3-792A-A14A-0459-C627CA275A0F}"/>
              </a:ext>
            </a:extLst>
          </p:cNvPr>
          <p:cNvSpPr/>
          <p:nvPr/>
        </p:nvSpPr>
        <p:spPr>
          <a:xfrm>
            <a:off x="6946474" y="1629953"/>
            <a:ext cx="1918419" cy="2851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pPr algn="ctr"/>
            <a:r>
              <a:rPr lang="fr-FR" sz="1200" i="1">
                <a:solidFill>
                  <a:schemeClr val="bg1"/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Résultat net  en 2024</a:t>
            </a:r>
          </a:p>
          <a:p>
            <a:pPr algn="ctr"/>
            <a:r>
              <a:rPr lang="fr-FR" sz="1200" i="1">
                <a:solidFill>
                  <a:schemeClr val="bg1"/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RN/CA</a:t>
            </a:r>
            <a:endParaRPr lang="fr-FR" sz="900" i="1" dirty="0">
              <a:solidFill>
                <a:schemeClr val="bg1"/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75" name="Text Placeholder 2">
            <a:extLst>
              <a:ext uri="{FF2B5EF4-FFF2-40B4-BE49-F238E27FC236}">
                <a16:creationId xmlns:a16="http://schemas.microsoft.com/office/drawing/2014/main" id="{F870C9BC-BA30-6BC6-01BB-F62CCD7D3340}"/>
              </a:ext>
            </a:extLst>
          </p:cNvPr>
          <p:cNvSpPr>
            <a:spLocks noGrp="1"/>
          </p:cNvSpPr>
          <p:nvPr>
            <p:custDataLst>
              <p:tags r:id="rId3"/>
            </p:custDataLst>
          </p:nvPr>
        </p:nvSpPr>
        <p:spPr bwMode="auto">
          <a:xfrm>
            <a:off x="7681498" y="807460"/>
            <a:ext cx="448370" cy="4745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</a:pPr>
            <a:r>
              <a:rPr lang="fr-FR" sz="1800" b="1" noProof="0">
                <a:solidFill>
                  <a:schemeClr val="bg1"/>
                </a:solidFill>
                <a:latin typeface="Aptos Black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0,9%</a:t>
            </a:r>
            <a:endParaRPr lang="fr-FR" sz="1800" b="1" noProof="0" dirty="0">
              <a:solidFill>
                <a:schemeClr val="bg1"/>
              </a:solidFill>
              <a:latin typeface="Aptos Black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6D8FBE79-83B6-E4D1-9F45-1FF9A6E86371}"/>
              </a:ext>
            </a:extLst>
          </p:cNvPr>
          <p:cNvSpPr/>
          <p:nvPr/>
        </p:nvSpPr>
        <p:spPr>
          <a:xfrm>
            <a:off x="9266895" y="557053"/>
            <a:ext cx="1114478" cy="2572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r"/>
            <a:r>
              <a:rPr lang="fr-FR" sz="11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Chiffre d’affaires</a:t>
            </a:r>
            <a:endParaRPr lang="fr-FR" sz="900" b="1" dirty="0">
              <a:solidFill>
                <a:schemeClr val="tx1">
                  <a:lumMod val="90000"/>
                  <a:lumOff val="10000"/>
                </a:schemeClr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6EDA94E2-713D-B133-45EA-0392B3778173}"/>
              </a:ext>
            </a:extLst>
          </p:cNvPr>
          <p:cNvSpPr/>
          <p:nvPr/>
        </p:nvSpPr>
        <p:spPr>
          <a:xfrm>
            <a:off x="9266895" y="951631"/>
            <a:ext cx="1114478" cy="2572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r"/>
            <a:r>
              <a:rPr lang="fr-FR" sz="11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Marchandises et matières 1</a:t>
            </a:r>
            <a:r>
              <a:rPr lang="fr-FR" sz="1100" baseline="300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ère</a:t>
            </a:r>
            <a:r>
              <a:rPr lang="fr-FR" sz="11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endParaRPr lang="fr-FR" sz="900" dirty="0">
              <a:solidFill>
                <a:schemeClr val="tx1">
                  <a:lumMod val="90000"/>
                  <a:lumOff val="10000"/>
                </a:schemeClr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55D0294E-B7C6-7C78-FE35-3F66CEBEE884}"/>
              </a:ext>
            </a:extLst>
          </p:cNvPr>
          <p:cNvSpPr/>
          <p:nvPr/>
        </p:nvSpPr>
        <p:spPr>
          <a:xfrm>
            <a:off x="9266895" y="1346208"/>
            <a:ext cx="1114478" cy="2572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r"/>
            <a:r>
              <a:rPr lang="fr-FR" sz="11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Marge brute</a:t>
            </a:r>
            <a:endParaRPr lang="fr-FR" sz="900" b="1" dirty="0">
              <a:solidFill>
                <a:schemeClr val="tx1">
                  <a:lumMod val="90000"/>
                  <a:lumOff val="10000"/>
                </a:schemeClr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157D7158-02CC-5A29-E3FE-E8A23CE34896}"/>
              </a:ext>
            </a:extLst>
          </p:cNvPr>
          <p:cNvSpPr/>
          <p:nvPr/>
        </p:nvSpPr>
        <p:spPr>
          <a:xfrm>
            <a:off x="9266895" y="1740786"/>
            <a:ext cx="1114478" cy="2572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r"/>
            <a:r>
              <a:rPr lang="fr-FR" sz="11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Coût de prod. </a:t>
            </a:r>
            <a:r>
              <a:rPr lang="fr-FR" sz="9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(salaires, externe…)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7F5DFF2C-AE93-FD64-122A-026CF487E5B7}"/>
              </a:ext>
            </a:extLst>
          </p:cNvPr>
          <p:cNvSpPr/>
          <p:nvPr/>
        </p:nvSpPr>
        <p:spPr>
          <a:xfrm>
            <a:off x="9266895" y="2135363"/>
            <a:ext cx="1114478" cy="2572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r"/>
            <a:r>
              <a:rPr lang="fr-FR" sz="11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EBE</a:t>
            </a:r>
            <a:endParaRPr lang="fr-FR" sz="900" b="1" dirty="0">
              <a:solidFill>
                <a:schemeClr val="tx2">
                  <a:lumMod val="60000"/>
                  <a:lumOff val="40000"/>
                </a:schemeClr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EEEC7C5E-CD7D-33F7-832F-087AF234DE86}"/>
              </a:ext>
            </a:extLst>
          </p:cNvPr>
          <p:cNvSpPr/>
          <p:nvPr/>
        </p:nvSpPr>
        <p:spPr>
          <a:xfrm>
            <a:off x="9266895" y="2529941"/>
            <a:ext cx="1114478" cy="2572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r"/>
            <a:r>
              <a:rPr lang="fr-FR" sz="11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Charges et profits exceptionnels</a:t>
            </a:r>
            <a:endParaRPr lang="fr-FR" sz="900" dirty="0">
              <a:solidFill>
                <a:schemeClr val="tx1">
                  <a:lumMod val="90000"/>
                  <a:lumOff val="10000"/>
                </a:schemeClr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E84B05E2-9AE8-DE8A-B25D-50FAAFCD5BDE}"/>
              </a:ext>
            </a:extLst>
          </p:cNvPr>
          <p:cNvSpPr/>
          <p:nvPr/>
        </p:nvSpPr>
        <p:spPr>
          <a:xfrm>
            <a:off x="9266895" y="2924517"/>
            <a:ext cx="1114478" cy="2572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r"/>
            <a:r>
              <a:rPr lang="fr-FR" sz="1100" b="1" dirty="0">
                <a:solidFill>
                  <a:schemeClr val="accent4"/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Résultat net</a:t>
            </a:r>
            <a:endParaRPr lang="fr-FR" sz="900" b="1" dirty="0">
              <a:solidFill>
                <a:schemeClr val="accent4"/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B820247A-7CA2-1FFA-3899-4279BB1B5BF5}"/>
              </a:ext>
            </a:extLst>
          </p:cNvPr>
          <p:cNvGrpSpPr/>
          <p:nvPr/>
        </p:nvGrpSpPr>
        <p:grpSpPr>
          <a:xfrm>
            <a:off x="9266895" y="474237"/>
            <a:ext cx="2573222" cy="2782545"/>
            <a:chOff x="9266895" y="521970"/>
            <a:chExt cx="2573222" cy="2727718"/>
          </a:xfrm>
        </p:grpSpPr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1415F7CC-C9C1-AC20-46E3-2EABB94943E1}"/>
                </a:ext>
              </a:extLst>
            </p:cNvPr>
            <p:cNvCxnSpPr/>
            <p:nvPr/>
          </p:nvCxnSpPr>
          <p:spPr>
            <a:xfrm flipH="1">
              <a:off x="9266895" y="911644"/>
              <a:ext cx="2573222" cy="0"/>
            </a:xfrm>
            <a:prstGeom prst="line">
              <a:avLst/>
            </a:prstGeom>
            <a:ln w="9525">
              <a:solidFill>
                <a:schemeClr val="tx1">
                  <a:lumMod val="25000"/>
                  <a:lumOff val="75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ED0A515C-6C26-E0DA-1F98-119CCBAF958A}"/>
                </a:ext>
              </a:extLst>
            </p:cNvPr>
            <p:cNvCxnSpPr/>
            <p:nvPr/>
          </p:nvCxnSpPr>
          <p:spPr>
            <a:xfrm flipH="1">
              <a:off x="9266895" y="521970"/>
              <a:ext cx="2573222" cy="0"/>
            </a:xfrm>
            <a:prstGeom prst="line">
              <a:avLst/>
            </a:prstGeom>
            <a:ln w="9525">
              <a:solidFill>
                <a:schemeClr val="tx1">
                  <a:lumMod val="25000"/>
                  <a:lumOff val="75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5D07267D-BEE6-98A2-B643-0380D96AFEBD}"/>
                </a:ext>
              </a:extLst>
            </p:cNvPr>
            <p:cNvCxnSpPr/>
            <p:nvPr/>
          </p:nvCxnSpPr>
          <p:spPr>
            <a:xfrm flipH="1">
              <a:off x="9266895" y="1301318"/>
              <a:ext cx="2573222" cy="0"/>
            </a:xfrm>
            <a:prstGeom prst="line">
              <a:avLst/>
            </a:prstGeom>
            <a:ln w="9525">
              <a:solidFill>
                <a:schemeClr val="tx1">
                  <a:lumMod val="25000"/>
                  <a:lumOff val="75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99C86CFB-CDEA-5579-932C-C9BF8154D12A}"/>
                </a:ext>
              </a:extLst>
            </p:cNvPr>
            <p:cNvCxnSpPr/>
            <p:nvPr/>
          </p:nvCxnSpPr>
          <p:spPr>
            <a:xfrm flipH="1">
              <a:off x="9266895" y="1690992"/>
              <a:ext cx="2573222" cy="0"/>
            </a:xfrm>
            <a:prstGeom prst="line">
              <a:avLst/>
            </a:prstGeom>
            <a:ln w="9525">
              <a:solidFill>
                <a:schemeClr val="tx1">
                  <a:lumMod val="25000"/>
                  <a:lumOff val="75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247FDC16-2879-5435-F5B0-7D253AB9BDA7}"/>
                </a:ext>
              </a:extLst>
            </p:cNvPr>
            <p:cNvCxnSpPr/>
            <p:nvPr/>
          </p:nvCxnSpPr>
          <p:spPr>
            <a:xfrm flipH="1">
              <a:off x="9266895" y="2080666"/>
              <a:ext cx="2573222" cy="0"/>
            </a:xfrm>
            <a:prstGeom prst="line">
              <a:avLst/>
            </a:prstGeom>
            <a:ln w="9525">
              <a:solidFill>
                <a:schemeClr val="tx2">
                  <a:lumMod val="60000"/>
                  <a:lumOff val="40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6B27F662-E5CC-EB3C-7BC4-3B16E9817B79}"/>
                </a:ext>
              </a:extLst>
            </p:cNvPr>
            <p:cNvCxnSpPr/>
            <p:nvPr/>
          </p:nvCxnSpPr>
          <p:spPr>
            <a:xfrm flipH="1">
              <a:off x="9266895" y="2470340"/>
              <a:ext cx="2573222" cy="0"/>
            </a:xfrm>
            <a:prstGeom prst="line">
              <a:avLst/>
            </a:prstGeom>
            <a:ln w="9525">
              <a:solidFill>
                <a:schemeClr val="tx2">
                  <a:lumMod val="60000"/>
                  <a:lumOff val="40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F89AF8BD-E16A-9B67-4933-21B4C80045CD}"/>
                </a:ext>
              </a:extLst>
            </p:cNvPr>
            <p:cNvCxnSpPr/>
            <p:nvPr/>
          </p:nvCxnSpPr>
          <p:spPr>
            <a:xfrm flipH="1">
              <a:off x="9266895" y="2860014"/>
              <a:ext cx="2573222" cy="0"/>
            </a:xfrm>
            <a:prstGeom prst="line">
              <a:avLst/>
            </a:prstGeom>
            <a:ln w="9525">
              <a:solidFill>
                <a:schemeClr val="tx1">
                  <a:lumMod val="25000"/>
                  <a:lumOff val="75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5DB114CA-7CF0-B921-4BBA-1F471CF4705F}"/>
                </a:ext>
              </a:extLst>
            </p:cNvPr>
            <p:cNvCxnSpPr/>
            <p:nvPr/>
          </p:nvCxnSpPr>
          <p:spPr>
            <a:xfrm flipH="1">
              <a:off x="9266895" y="3249688"/>
              <a:ext cx="2573222" cy="0"/>
            </a:xfrm>
            <a:prstGeom prst="line">
              <a:avLst/>
            </a:prstGeom>
            <a:ln w="9525">
              <a:solidFill>
                <a:schemeClr val="tx1">
                  <a:lumMod val="25000"/>
                  <a:lumOff val="75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24A4C492-B94E-3846-4C1B-270D74004E86}"/>
              </a:ext>
            </a:extLst>
          </p:cNvPr>
          <p:cNvGrpSpPr/>
          <p:nvPr/>
        </p:nvGrpSpPr>
        <p:grpSpPr>
          <a:xfrm>
            <a:off x="9049994" y="3548382"/>
            <a:ext cx="1959124" cy="330951"/>
            <a:chOff x="9049994" y="3548382"/>
            <a:chExt cx="1959124" cy="330951"/>
          </a:xfrm>
        </p:grpSpPr>
        <p:sp>
          <p:nvSpPr>
            <p:cNvPr id="103" name="Right Triangle 102">
              <a:extLst>
                <a:ext uri="{FF2B5EF4-FFF2-40B4-BE49-F238E27FC236}">
                  <a16:creationId xmlns:a16="http://schemas.microsoft.com/office/drawing/2014/main" id="{2CE5D559-4D9F-2583-91B7-637F3081BD21}"/>
                </a:ext>
              </a:extLst>
            </p:cNvPr>
            <p:cNvSpPr/>
            <p:nvPr/>
          </p:nvSpPr>
          <p:spPr>
            <a:xfrm rot="10800000">
              <a:off x="9049994" y="3789390"/>
              <a:ext cx="54000" cy="89943"/>
            </a:xfrm>
            <a:prstGeom prst="rtTriangle">
              <a:avLst/>
            </a:prstGeom>
            <a:solidFill>
              <a:schemeClr val="tx1">
                <a:lumMod val="25000"/>
                <a:lumOff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3536A213-3912-545E-6F5E-4C840995DF72}"/>
                </a:ext>
              </a:extLst>
            </p:cNvPr>
            <p:cNvSpPr/>
            <p:nvPr/>
          </p:nvSpPr>
          <p:spPr>
            <a:xfrm>
              <a:off x="9058276" y="3548382"/>
              <a:ext cx="1950842" cy="232786"/>
            </a:xfrm>
            <a:prstGeom prst="rect">
              <a:avLst/>
            </a:prstGeom>
            <a:solidFill>
              <a:schemeClr val="tx1">
                <a:lumMod val="90000"/>
                <a:lumOff val="10000"/>
              </a:schemeClr>
            </a:solidFill>
            <a:ln>
              <a:solidFill>
                <a:schemeClr val="tx1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b="1" dirty="0">
                  <a:solidFill>
                    <a:schemeClr val="bg1"/>
                  </a:solidFill>
                </a:rPr>
                <a:t>Évolution de l’EBE</a:t>
              </a:r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DCAB723B-22CD-B943-C272-A5DB9EC87FF0}"/>
              </a:ext>
            </a:extLst>
          </p:cNvPr>
          <p:cNvGrpSpPr/>
          <p:nvPr/>
        </p:nvGrpSpPr>
        <p:grpSpPr>
          <a:xfrm>
            <a:off x="9049994" y="135924"/>
            <a:ext cx="1959124" cy="332611"/>
            <a:chOff x="9049994" y="135924"/>
            <a:chExt cx="1959124" cy="332611"/>
          </a:xfrm>
        </p:grpSpPr>
        <p:sp>
          <p:nvSpPr>
            <p:cNvPr id="104" name="Right Triangle 103">
              <a:extLst>
                <a:ext uri="{FF2B5EF4-FFF2-40B4-BE49-F238E27FC236}">
                  <a16:creationId xmlns:a16="http://schemas.microsoft.com/office/drawing/2014/main" id="{F5C3BB20-8F8A-E58F-3C98-56182C773203}"/>
                </a:ext>
              </a:extLst>
            </p:cNvPr>
            <p:cNvSpPr/>
            <p:nvPr/>
          </p:nvSpPr>
          <p:spPr>
            <a:xfrm rot="10800000">
              <a:off x="9049994" y="378592"/>
              <a:ext cx="54000" cy="89943"/>
            </a:xfrm>
            <a:prstGeom prst="rtTriangle">
              <a:avLst/>
            </a:prstGeom>
            <a:solidFill>
              <a:schemeClr val="tx1">
                <a:lumMod val="25000"/>
                <a:lumOff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00" b="1">
                <a:solidFill>
                  <a:schemeClr val="bg1"/>
                </a:solidFill>
              </a:endParaRPr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39EF3366-C616-4BC1-6FF2-61673C885378}"/>
                </a:ext>
              </a:extLst>
            </p:cNvPr>
            <p:cNvSpPr/>
            <p:nvPr/>
          </p:nvSpPr>
          <p:spPr>
            <a:xfrm>
              <a:off x="9058276" y="135924"/>
              <a:ext cx="1950842" cy="234000"/>
            </a:xfrm>
            <a:prstGeom prst="rect">
              <a:avLst/>
            </a:prstGeom>
            <a:solidFill>
              <a:schemeClr val="tx1">
                <a:lumMod val="90000"/>
                <a:lumOff val="10000"/>
              </a:schemeClr>
            </a:solidFill>
            <a:ln>
              <a:solidFill>
                <a:schemeClr val="tx1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b="1" dirty="0">
                  <a:solidFill>
                    <a:schemeClr val="bg1"/>
                  </a:solidFill>
                </a:rPr>
                <a:t>Structure de la marge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C8873F73-FDD7-BF4D-68B0-799C0A295F84}"/>
              </a:ext>
            </a:extLst>
          </p:cNvPr>
          <p:cNvGrpSpPr/>
          <p:nvPr/>
        </p:nvGrpSpPr>
        <p:grpSpPr>
          <a:xfrm>
            <a:off x="532932" y="1332136"/>
            <a:ext cx="4452242" cy="689507"/>
            <a:chOff x="917078" y="1027336"/>
            <a:chExt cx="4068095" cy="689507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E3B97E0-AB1B-2C3F-74EB-96D1AC4278EB}"/>
                </a:ext>
              </a:extLst>
            </p:cNvPr>
            <p:cNvSpPr txBox="1"/>
            <p:nvPr/>
          </p:nvSpPr>
          <p:spPr>
            <a:xfrm>
              <a:off x="917078" y="1027336"/>
              <a:ext cx="4068095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t">
              <a:spAutoFit/>
            </a:bodyPr>
            <a:lstStyle/>
            <a:p>
              <a:r>
                <a:rPr lang="fr-FR" sz="1400" b="1" dirty="0">
                  <a:solidFill>
                    <a:schemeClr val="bg1"/>
                  </a:solidFill>
                  <a:latin typeface="Aptos" panose="020B0004020202020204" pitchFamily="34" charset="0"/>
                </a:rPr>
                <a:t>Secteur :</a:t>
              </a:r>
              <a:endParaRPr lang="fr-FR" sz="1400" b="1" noProof="0" dirty="0">
                <a:solidFill>
                  <a:schemeClr val="bg1"/>
                </a:solidFill>
                <a:latin typeface="Aptos" panose="020B0004020202020204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423333B-E92E-08A5-1A3A-CB5C48DEA851}"/>
                </a:ext>
              </a:extLst>
            </p:cNvPr>
            <p:cNvSpPr txBox="1"/>
            <p:nvPr/>
          </p:nvSpPr>
          <p:spPr>
            <a:xfrm>
              <a:off x="917078" y="1252997"/>
              <a:ext cx="4068095" cy="463846"/>
            </a:xfrm>
            <a:prstGeom prst="rect">
              <a:avLst/>
            </a:prstGeom>
            <a:noFill/>
          </p:spPr>
          <p:txBody>
            <a:bodyPr wrap="square" lIns="0" tIns="46800" rIns="0" bIns="46800" rtlCol="0" anchor="t">
              <a:spAutoFit/>
            </a:bodyPr>
            <a:lstStyle/>
            <a:p>
              <a:r>
                <a:rPr lang="fr-FR" sz="1200">
                  <a:solidFill>
                    <a:schemeClr val="bg1"/>
                  </a:solidFill>
                  <a:latin typeface="Aptos" panose="020B0004020202020204" pitchFamily="34" charset="0"/>
                </a:rPr>
                <a:t>Transformation et conservation de la viande et préparation de produits à base de viande</a:t>
              </a:r>
              <a:endParaRPr lang="fr-FR" sz="1200" b="1" noProof="0" dirty="0">
                <a:solidFill>
                  <a:schemeClr val="bg1"/>
                </a:solidFill>
                <a:latin typeface="Aptos" panose="020B0004020202020204" pitchFamily="34" charset="0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CA5E625-1DAC-041C-F0DA-8AD054C830AD}"/>
              </a:ext>
            </a:extLst>
          </p:cNvPr>
          <p:cNvGrpSpPr/>
          <p:nvPr/>
        </p:nvGrpSpPr>
        <p:grpSpPr>
          <a:xfrm>
            <a:off x="532932" y="2044136"/>
            <a:ext cx="4452242" cy="504841"/>
            <a:chOff x="917078" y="1027336"/>
            <a:chExt cx="4068095" cy="504841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C005F94-244E-2410-50A3-41312F7F51A4}"/>
                </a:ext>
              </a:extLst>
            </p:cNvPr>
            <p:cNvSpPr txBox="1"/>
            <p:nvPr/>
          </p:nvSpPr>
          <p:spPr>
            <a:xfrm>
              <a:off x="917078" y="1027336"/>
              <a:ext cx="4068095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t">
              <a:spAutoFit/>
            </a:bodyPr>
            <a:lstStyle/>
            <a:p>
              <a:r>
                <a:rPr lang="fr-FR" sz="1400" b="1" dirty="0">
                  <a:solidFill>
                    <a:schemeClr val="bg1"/>
                  </a:solidFill>
                  <a:latin typeface="Aptos" panose="020B0004020202020204" pitchFamily="34" charset="0"/>
                </a:rPr>
                <a:t>Métier :</a:t>
              </a:r>
              <a:endParaRPr lang="fr-FR" sz="1400" b="1" noProof="0" dirty="0">
                <a:solidFill>
                  <a:schemeClr val="bg1"/>
                </a:solidFill>
                <a:latin typeface="Aptos" panose="020B0004020202020204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84E380A-9EAE-02E8-1E91-595D8FE9A853}"/>
                </a:ext>
              </a:extLst>
            </p:cNvPr>
            <p:cNvSpPr txBox="1"/>
            <p:nvPr/>
          </p:nvSpPr>
          <p:spPr>
            <a:xfrm>
              <a:off x="917078" y="1252997"/>
              <a:ext cx="4068095" cy="279180"/>
            </a:xfrm>
            <a:prstGeom prst="rect">
              <a:avLst/>
            </a:prstGeom>
            <a:noFill/>
          </p:spPr>
          <p:txBody>
            <a:bodyPr wrap="square" lIns="0" tIns="46800" rIns="0" bIns="46800" rtlCol="0" anchor="t">
              <a:spAutoFit/>
            </a:bodyPr>
            <a:lstStyle/>
            <a:p>
              <a:r>
                <a:rPr lang="fr-FR" sz="1200">
                  <a:solidFill>
                    <a:schemeClr val="bg1"/>
                  </a:solidFill>
                  <a:latin typeface="Aptos" panose="020B0004020202020204" pitchFamily="34" charset="0"/>
                </a:rPr>
                <a:t>Transformation et conservation de la viande de boucherie</a:t>
              </a:r>
              <a:endParaRPr lang="fr-FR" sz="1200" b="1" noProof="0" dirty="0">
                <a:solidFill>
                  <a:schemeClr val="bg1"/>
                </a:solidFill>
                <a:latin typeface="Aptos" panose="020B0004020202020204" pitchFamily="34" charset="0"/>
              </a:endParaRPr>
            </a:p>
          </p:txBody>
        </p:sp>
      </p:grp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D10D8F2-35CA-84D1-5C3D-9EF3896BDC24}"/>
              </a:ext>
            </a:extLst>
          </p:cNvPr>
          <p:cNvSpPr/>
          <p:nvPr/>
        </p:nvSpPr>
        <p:spPr>
          <a:xfrm>
            <a:off x="5399968" y="2004373"/>
            <a:ext cx="1500499" cy="584943"/>
          </a:xfrm>
          <a:prstGeom prst="roundRect">
            <a:avLst/>
          </a:prstGeom>
          <a:solidFill>
            <a:srgbClr val="F2F2F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DDC7B4F-87F5-E30B-0755-235F588DC4F1}"/>
              </a:ext>
            </a:extLst>
          </p:cNvPr>
          <p:cNvGrpSpPr/>
          <p:nvPr/>
        </p:nvGrpSpPr>
        <p:grpSpPr>
          <a:xfrm>
            <a:off x="5842863" y="2152011"/>
            <a:ext cx="1019341" cy="358907"/>
            <a:chOff x="5730024" y="2152145"/>
            <a:chExt cx="937476" cy="358907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DC16C47-0FE1-60A5-BA58-4DC1284F5C95}"/>
                </a:ext>
              </a:extLst>
            </p:cNvPr>
            <p:cNvSpPr/>
            <p:nvPr/>
          </p:nvSpPr>
          <p:spPr>
            <a:xfrm>
              <a:off x="5730024" y="2375679"/>
              <a:ext cx="937476" cy="13537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l"/>
              <a:r>
                <a:rPr lang="fr-FR" sz="1000" i="1">
                  <a:solidFill>
                    <a:schemeClr val="bg1"/>
                  </a:solidFill>
                  <a:latin typeface="Aptos" panose="020B0004020202020204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CA en 2024</a:t>
              </a:r>
              <a:endParaRPr lang="fr-FR" sz="1000" i="1" noProof="0" dirty="0">
                <a:solidFill>
                  <a:schemeClr val="bg1"/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0D291A0-8548-79C1-2E0F-09A2363273AA}"/>
                </a:ext>
              </a:extLst>
            </p:cNvPr>
            <p:cNvSpPr/>
            <p:nvPr/>
          </p:nvSpPr>
          <p:spPr>
            <a:xfrm>
              <a:off x="5730024" y="2152145"/>
              <a:ext cx="842076" cy="13537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fr-FR" sz="1400" b="1">
                  <a:solidFill>
                    <a:schemeClr val="bg1"/>
                  </a:solidFill>
                  <a:latin typeface="Aptos Black" panose="020B0004020202020204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38,2M€</a:t>
              </a:r>
              <a:endParaRPr lang="fr-FR" sz="900" b="1" noProof="0" dirty="0">
                <a:solidFill>
                  <a:schemeClr val="bg1"/>
                </a:solidFill>
                <a:latin typeface="Aptos Black" panose="020B0004020202020204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  <p:pic>
        <p:nvPicPr>
          <p:cNvPr id="13" name="Graphic 12" descr="Sprouting Seed with solid fill">
            <a:extLst>
              <a:ext uri="{FF2B5EF4-FFF2-40B4-BE49-F238E27FC236}">
                <a16:creationId xmlns:a16="http://schemas.microsoft.com/office/drawing/2014/main" id="{C2CB4662-A5CB-9F1D-0180-49320D3F094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470347" y="2134862"/>
            <a:ext cx="317004" cy="317004"/>
          </a:xfrm>
          <a:prstGeom prst="rect">
            <a:avLst/>
          </a:prstGeom>
        </p:spPr>
      </p:pic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73705DFA-7A01-B84A-4575-47703EAFCC33}"/>
              </a:ext>
            </a:extLst>
          </p:cNvPr>
          <p:cNvSpPr/>
          <p:nvPr/>
        </p:nvSpPr>
        <p:spPr>
          <a:xfrm>
            <a:off x="7155434" y="2004373"/>
            <a:ext cx="1500499" cy="584943"/>
          </a:xfrm>
          <a:prstGeom prst="roundRect">
            <a:avLst/>
          </a:prstGeom>
          <a:solidFill>
            <a:srgbClr val="F2F2F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A9A08CD6-2ADC-0E7B-4460-81027AA4DE3D}"/>
              </a:ext>
            </a:extLst>
          </p:cNvPr>
          <p:cNvGrpSpPr/>
          <p:nvPr/>
        </p:nvGrpSpPr>
        <p:grpSpPr>
          <a:xfrm>
            <a:off x="7598329" y="2152011"/>
            <a:ext cx="1019341" cy="358907"/>
            <a:chOff x="5730024" y="2152145"/>
            <a:chExt cx="937476" cy="358907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C62F587-7097-C421-A94D-FA3FC3D59944}"/>
                </a:ext>
              </a:extLst>
            </p:cNvPr>
            <p:cNvSpPr/>
            <p:nvPr/>
          </p:nvSpPr>
          <p:spPr>
            <a:xfrm>
              <a:off x="5730024" y="2375679"/>
              <a:ext cx="937476" cy="13537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l"/>
              <a:r>
                <a:rPr lang="fr-FR" sz="1000" i="1">
                  <a:solidFill>
                    <a:schemeClr val="bg1"/>
                  </a:solidFill>
                  <a:latin typeface="Aptos" panose="020B0004020202020204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Résultat en 2024</a:t>
              </a:r>
              <a:endParaRPr lang="fr-FR" sz="1000" i="1" noProof="0" dirty="0">
                <a:solidFill>
                  <a:schemeClr val="bg1"/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13766ED-965F-0584-C89D-AEFDE9B4120A}"/>
                </a:ext>
              </a:extLst>
            </p:cNvPr>
            <p:cNvSpPr/>
            <p:nvPr/>
          </p:nvSpPr>
          <p:spPr>
            <a:xfrm>
              <a:off x="5730024" y="2152145"/>
              <a:ext cx="842076" cy="13537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fr-FR" sz="1400" b="1">
                  <a:solidFill>
                    <a:schemeClr val="bg1"/>
                  </a:solidFill>
                  <a:latin typeface="Aptos Black" panose="020B0004020202020204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0,3M€</a:t>
              </a:r>
              <a:endParaRPr lang="fr-FR" sz="900" b="1" noProof="0" dirty="0">
                <a:solidFill>
                  <a:schemeClr val="bg1"/>
                </a:solidFill>
                <a:latin typeface="Aptos Black" panose="020B0004020202020204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C4915298-0437-4EDD-8ADF-16C63861D42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584058" y="521970"/>
            <a:ext cx="1045327" cy="105142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DF097C1B-5F69-7F41-8D91-908D1AD56B2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383683" y="521970"/>
            <a:ext cx="1044007" cy="1060748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07C1D733-5E22-143E-A7C4-94DD267A7675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462051" y="334878"/>
            <a:ext cx="1378887" cy="3086878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EB8B7B4B-0014-A5EB-741A-F75750756D77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98073" y="3416481"/>
            <a:ext cx="4296464" cy="3039966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FB0BCA8D-2016-17C9-A8D9-7CE986A8A6E0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692900" y="3416079"/>
            <a:ext cx="4297034" cy="3040369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2722EA00-F4FE-AA99-3814-9BFFDD35BA8D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112620" y="3942959"/>
            <a:ext cx="2841177" cy="2417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3363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1CD957-0927-2C46-F483-DFECD16426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9A78305A-535C-0091-E45F-1468969DD28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2743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D9847ED-AC01-698C-B58F-67DB0363DC15}"/>
              </a:ext>
            </a:extLst>
          </p:cNvPr>
          <p:cNvSpPr/>
          <p:nvPr/>
        </p:nvSpPr>
        <p:spPr>
          <a:xfrm>
            <a:off x="0" y="1"/>
            <a:ext cx="12192000" cy="2744156"/>
          </a:xfrm>
          <a:prstGeom prst="rect">
            <a:avLst/>
          </a:prstGeom>
          <a:solidFill>
            <a:srgbClr val="303237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fr-FR" sz="1600" b="1" noProof="0" dirty="0">
              <a:solidFill>
                <a:schemeClr val="accent3"/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graphicFrame>
        <p:nvGraphicFramePr>
          <p:cNvPr id="16" name="think-cell data - do not delete" hidden="1">
            <a:extLst>
              <a:ext uri="{FF2B5EF4-FFF2-40B4-BE49-F238E27FC236}">
                <a16:creationId xmlns:a16="http://schemas.microsoft.com/office/drawing/2014/main" id="{F185F17A-BA52-EF97-365B-513F5238E33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7" imgW="473" imgH="474" progId="TCLayout.ActiveDocument.1">
                  <p:embed/>
                </p:oleObj>
              </mc:Choice>
              <mc:Fallback>
                <p:oleObj name="think-cell Slide" r:id="rId7" imgW="473" imgH="474" progId="TCLayout.ActiveDocument.1">
                  <p:embed/>
                  <p:pic>
                    <p:nvPicPr>
                      <p:cNvPr id="16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F185F17A-BA52-EF97-365B-513F5238E33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tangle 13">
            <a:extLst>
              <a:ext uri="{FF2B5EF4-FFF2-40B4-BE49-F238E27FC236}">
                <a16:creationId xmlns:a16="http://schemas.microsoft.com/office/drawing/2014/main" id="{9319ABF7-0D59-10D2-3156-1494F88C8EC2}"/>
              </a:ext>
            </a:extLst>
          </p:cNvPr>
          <p:cNvSpPr/>
          <p:nvPr/>
        </p:nvSpPr>
        <p:spPr>
          <a:xfrm>
            <a:off x="532933" y="2991519"/>
            <a:ext cx="2777111" cy="3663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r>
              <a:rPr lang="fr-FR" sz="1400" b="1" noProof="0">
                <a:solidFill>
                  <a:schemeClr val="accent3"/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Chiffre d’affaires (CA)</a:t>
            </a:r>
          </a:p>
          <a:p>
            <a:pPr algn="l"/>
            <a:r>
              <a:rPr lang="fr-FR" sz="1400" b="1" noProof="0">
                <a:solidFill>
                  <a:schemeClr val="accent3"/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Siren identifié : 331979989</a:t>
            </a:r>
            <a:endParaRPr lang="fr-FR" sz="1400" i="1" noProof="0" dirty="0">
              <a:solidFill>
                <a:schemeClr val="accent3"/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FD2F6B92-806D-B899-6E21-9CABA74B43E5}"/>
              </a:ext>
            </a:extLst>
          </p:cNvPr>
          <p:cNvSpPr/>
          <p:nvPr/>
        </p:nvSpPr>
        <p:spPr>
          <a:xfrm>
            <a:off x="532932" y="611296"/>
            <a:ext cx="238716" cy="22690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fr-FR" sz="1600" b="1" noProof="0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CA1F96-6403-3CFA-4CF5-94F705987FD2}"/>
              </a:ext>
            </a:extLst>
          </p:cNvPr>
          <p:cNvSpPr txBox="1"/>
          <p:nvPr/>
        </p:nvSpPr>
        <p:spPr>
          <a:xfrm>
            <a:off x="917078" y="246278"/>
            <a:ext cx="5235405" cy="340735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/>
          <a:p>
            <a:r>
              <a:rPr lang="fr-FR" sz="1600" noProof="0" dirty="0">
                <a:solidFill>
                  <a:schemeClr val="bg1"/>
                </a:solidFill>
                <a:latin typeface="Aptos" panose="020B0004020202020204" pitchFamily="34" charset="0"/>
              </a:rPr>
              <a:t>Fiche d’identité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14E990-CF48-4D57-26BB-9C9E56700176}"/>
              </a:ext>
            </a:extLst>
          </p:cNvPr>
          <p:cNvSpPr txBox="1"/>
          <p:nvPr/>
        </p:nvSpPr>
        <p:spPr>
          <a:xfrm>
            <a:off x="917078" y="492774"/>
            <a:ext cx="4125325" cy="463846"/>
          </a:xfrm>
          <a:prstGeom prst="rect">
            <a:avLst/>
          </a:prstGeom>
          <a:noFill/>
        </p:spPr>
        <p:txBody>
          <a:bodyPr wrap="square" lIns="0" tIns="46800" rIns="0" bIns="46800" rtlCol="0" anchor="t">
            <a:spAutoFit/>
          </a:bodyPr>
          <a:lstStyle/>
          <a:p>
            <a:r>
              <a:rPr lang="fr-FR" sz="2400" b="1" noProof="0">
                <a:solidFill>
                  <a:schemeClr val="bg1"/>
                </a:solidFill>
                <a:latin typeface="Aptos Black" panose="020B0004020202020204" pitchFamily="34" charset="0"/>
              </a:rPr>
              <a:t>ABATTOIRS DES CRETS</a:t>
            </a:r>
            <a:endParaRPr lang="fr-FR" sz="2400" b="1" noProof="0" dirty="0">
              <a:solidFill>
                <a:schemeClr val="bg1"/>
              </a:solidFill>
              <a:latin typeface="Aptos Black" panose="020B0004020202020204" pitchFamily="34" charset="0"/>
            </a:endParaRP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987C0EE5-16E0-110A-F7C2-38A298B0847E}"/>
              </a:ext>
            </a:extLst>
          </p:cNvPr>
          <p:cNvSpPr/>
          <p:nvPr/>
        </p:nvSpPr>
        <p:spPr>
          <a:xfrm>
            <a:off x="532931" y="6405694"/>
            <a:ext cx="11234575" cy="4499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fr-FR" sz="1100">
                <a:solidFill>
                  <a:schemeClr val="accent3"/>
                </a:solidFill>
                <a:ea typeface="Lato" panose="020F0502020204030203" pitchFamily="34" charset="0"/>
                <a:cs typeface="Lato" panose="020F0502020204030203" pitchFamily="34" charset="0"/>
              </a:rPr>
              <a:t>Source : SAMMPO | INSEE : Ratios Financiers (BCE / INPI) - Etude du 02 octobre 2025 | A001 </a:t>
            </a:r>
            <a:endParaRPr lang="en-US" sz="1100" dirty="0">
              <a:solidFill>
                <a:schemeClr val="accent3"/>
              </a:solidFill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7B5F888-FCE6-B14B-8EDC-8323D47F2F95}"/>
              </a:ext>
            </a:extLst>
          </p:cNvPr>
          <p:cNvSpPr/>
          <p:nvPr/>
        </p:nvSpPr>
        <p:spPr>
          <a:xfrm>
            <a:off x="9101795" y="-86497"/>
            <a:ext cx="2841612" cy="6580430"/>
          </a:xfrm>
          <a:prstGeom prst="rect">
            <a:avLst/>
          </a:prstGeom>
          <a:solidFill>
            <a:srgbClr val="FFFFFF">
              <a:alpha val="89804"/>
            </a:srgbClr>
          </a:solidFill>
          <a:ln w="9525">
            <a:solidFill>
              <a:schemeClr val="tx1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fr-FR" sz="1600" b="1" noProof="0" dirty="0">
              <a:solidFill>
                <a:schemeClr val="accent3"/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47B9C9C-2742-4416-D1AB-18DA7C7846B8}"/>
              </a:ext>
            </a:extLst>
          </p:cNvPr>
          <p:cNvSpPr/>
          <p:nvPr/>
        </p:nvSpPr>
        <p:spPr>
          <a:xfrm>
            <a:off x="4806967" y="2991519"/>
            <a:ext cx="2777111" cy="3663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r>
              <a:rPr lang="fr-FR" sz="1400" b="1" noProof="0">
                <a:solidFill>
                  <a:schemeClr val="accent3"/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Excédent brut d’exploitation (EBE)</a:t>
            </a:r>
          </a:p>
          <a:p>
            <a:pPr algn="l"/>
            <a:r>
              <a:rPr lang="fr-FR" sz="1400" b="1" noProof="0">
                <a:solidFill>
                  <a:schemeClr val="accent3"/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Siren identifié : 331979989</a:t>
            </a:r>
            <a:endParaRPr lang="fr-FR" sz="1400" i="1" noProof="0" dirty="0">
              <a:solidFill>
                <a:schemeClr val="accent3"/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EDBA152D-D707-BF6B-D9A4-B14164E08D45}"/>
              </a:ext>
            </a:extLst>
          </p:cNvPr>
          <p:cNvGrpSpPr/>
          <p:nvPr/>
        </p:nvGrpSpPr>
        <p:grpSpPr>
          <a:xfrm>
            <a:off x="3423588" y="2961390"/>
            <a:ext cx="1231151" cy="449917"/>
            <a:chOff x="3086149" y="5633623"/>
            <a:chExt cx="1231151" cy="449917"/>
          </a:xfrm>
          <a:solidFill>
            <a:schemeClr val="tx1">
              <a:lumMod val="90000"/>
              <a:lumOff val="10000"/>
            </a:schemeClr>
          </a:solidFill>
        </p:grpSpPr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88BCEADD-0CE3-11B1-59A9-EA8BF4BEC5CA}"/>
                </a:ext>
              </a:extLst>
            </p:cNvPr>
            <p:cNvSpPr/>
            <p:nvPr/>
          </p:nvSpPr>
          <p:spPr>
            <a:xfrm>
              <a:off x="3086149" y="5633623"/>
              <a:ext cx="1231151" cy="449917"/>
            </a:xfrm>
            <a:prstGeom prst="roundRect">
              <a:avLst/>
            </a:prstGeom>
            <a:solidFill>
              <a:srgbClr val="FFFFFF">
                <a:alpha val="80000"/>
              </a:srgbClr>
            </a:solidFill>
            <a:ln w="9525">
              <a:solidFill>
                <a:schemeClr val="tx1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algn="ctr" defTabSz="914400" rtl="0" eaLnBrk="1" latinLnBrk="0" hangingPunct="1"/>
              <a:endParaRPr lang="fr-FR" sz="1600" b="1" kern="1200" dirty="0">
                <a:solidFill>
                  <a:schemeClr val="tx2">
                    <a:lumMod val="60000"/>
                    <a:lumOff val="4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5D0EA87F-6585-BBEA-9A00-8EFB54C63A42}"/>
                </a:ext>
              </a:extLst>
            </p:cNvPr>
            <p:cNvGrpSpPr/>
            <p:nvPr/>
          </p:nvGrpSpPr>
          <p:grpSpPr>
            <a:xfrm>
              <a:off x="3427597" y="5705324"/>
              <a:ext cx="842076" cy="325566"/>
              <a:chOff x="3220759" y="5706493"/>
              <a:chExt cx="1010426" cy="325566"/>
            </a:xfrm>
            <a:grpFill/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8AF176E6-5291-F9B7-C211-CBE63AB2D3FE}"/>
                  </a:ext>
                </a:extLst>
              </p:cNvPr>
              <p:cNvSpPr/>
              <p:nvPr/>
            </p:nvSpPr>
            <p:spPr>
              <a:xfrm>
                <a:off x="3220759" y="5896686"/>
                <a:ext cx="1010426" cy="13537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b"/>
              <a:lstStyle/>
              <a:p>
                <a:pPr algn="l"/>
                <a:r>
                  <a:rPr lang="fr-FR" sz="1000" i="1" noProof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Aptos" panose="020B0004020202020204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CAGR vs 2016</a:t>
                </a:r>
                <a:endParaRPr lang="fr-FR" sz="500" i="1" noProof="0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Aptos" panose="020B0004020202020204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1F54539D-F68C-5C84-B938-3BB85925339B}"/>
                  </a:ext>
                </a:extLst>
              </p:cNvPr>
              <p:cNvSpPr/>
              <p:nvPr/>
            </p:nvSpPr>
            <p:spPr>
              <a:xfrm>
                <a:off x="3220759" y="5706493"/>
                <a:ext cx="1010426" cy="13537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r>
                  <a:rPr lang="fr-FR" sz="1200" b="1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Aptos Black" panose="020B0004020202020204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+9,0%</a:t>
                </a:r>
                <a:endParaRPr lang="fr-FR" sz="800" b="1" noProof="0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Aptos Black" panose="020B0004020202020204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</p:grpSp>
        <p:pic>
          <p:nvPicPr>
            <p:cNvPr id="40" name="Graphic 39" descr="Sprouting Seed with solid fill">
              <a:extLst>
                <a:ext uri="{FF2B5EF4-FFF2-40B4-BE49-F238E27FC236}">
                  <a16:creationId xmlns:a16="http://schemas.microsoft.com/office/drawing/2014/main" id="{8355AC32-42E9-2190-227A-4BDD541CD60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140433" y="5727842"/>
              <a:ext cx="246238" cy="246238"/>
            </a:xfrm>
            <a:prstGeom prst="rect">
              <a:avLst/>
            </a:prstGeom>
          </p:spPr>
        </p:pic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D72B4EB3-4CAA-AC5D-8137-720C7870A50D}"/>
              </a:ext>
            </a:extLst>
          </p:cNvPr>
          <p:cNvGrpSpPr/>
          <p:nvPr/>
        </p:nvGrpSpPr>
        <p:grpSpPr>
          <a:xfrm>
            <a:off x="7718415" y="2961390"/>
            <a:ext cx="1231151" cy="449917"/>
            <a:chOff x="7537262" y="5633623"/>
            <a:chExt cx="1231151" cy="449917"/>
          </a:xfrm>
          <a:solidFill>
            <a:schemeClr val="tx2">
              <a:lumMod val="60000"/>
              <a:lumOff val="40000"/>
            </a:schemeClr>
          </a:solidFill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325B5D9A-0734-B6A3-86D2-05473844E731}"/>
                </a:ext>
              </a:extLst>
            </p:cNvPr>
            <p:cNvGrpSpPr/>
            <p:nvPr/>
          </p:nvGrpSpPr>
          <p:grpSpPr>
            <a:xfrm>
              <a:off x="7537262" y="5633623"/>
              <a:ext cx="1231151" cy="449917"/>
              <a:chOff x="3086149" y="5633623"/>
              <a:chExt cx="1231151" cy="449917"/>
            </a:xfrm>
            <a:grpFill/>
          </p:grpSpPr>
          <p:sp>
            <p:nvSpPr>
              <p:cNvPr id="43" name="Rectangle: Rounded Corners 42">
                <a:extLst>
                  <a:ext uri="{FF2B5EF4-FFF2-40B4-BE49-F238E27FC236}">
                    <a16:creationId xmlns:a16="http://schemas.microsoft.com/office/drawing/2014/main" id="{92A90B03-35E3-16C4-2338-6E2BEC345890}"/>
                  </a:ext>
                </a:extLst>
              </p:cNvPr>
              <p:cNvSpPr/>
              <p:nvPr/>
            </p:nvSpPr>
            <p:spPr>
              <a:xfrm>
                <a:off x="3086149" y="5633623"/>
                <a:ext cx="1231151" cy="449917"/>
              </a:xfrm>
              <a:prstGeom prst="roundRect">
                <a:avLst/>
              </a:prstGeom>
              <a:solidFill>
                <a:srgbClr val="FFFFFF">
                  <a:alpha val="80000"/>
                </a:srgbClr>
              </a:solidFill>
              <a:ln w="9525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algn="ctr" defTabSz="914400" rtl="0" eaLnBrk="1" latinLnBrk="0" hangingPunct="1"/>
                <a:endParaRPr lang="fr-FR" sz="1600" b="1" kern="12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Aptos" panose="020B0004020202020204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75A1A187-0E6F-67B7-EB10-AB4C3A9B78E0}"/>
                  </a:ext>
                </a:extLst>
              </p:cNvPr>
              <p:cNvGrpSpPr/>
              <p:nvPr/>
            </p:nvGrpSpPr>
            <p:grpSpPr>
              <a:xfrm>
                <a:off x="3427597" y="5705324"/>
                <a:ext cx="842076" cy="325566"/>
                <a:chOff x="3220759" y="5706493"/>
                <a:chExt cx="1010426" cy="325566"/>
              </a:xfrm>
              <a:grpFill/>
            </p:grpSpPr>
            <p:sp>
              <p:nvSpPr>
                <p:cNvPr id="47" name="Rectangle 46">
                  <a:extLst>
                    <a:ext uri="{FF2B5EF4-FFF2-40B4-BE49-F238E27FC236}">
                      <a16:creationId xmlns:a16="http://schemas.microsoft.com/office/drawing/2014/main" id="{7C265317-F35C-FF82-24D3-3F3355A61522}"/>
                    </a:ext>
                  </a:extLst>
                </p:cNvPr>
                <p:cNvSpPr/>
                <p:nvPr/>
              </p:nvSpPr>
              <p:spPr>
                <a:xfrm>
                  <a:off x="3220759" y="5896686"/>
                  <a:ext cx="1010426" cy="13537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b"/>
                <a:lstStyle/>
                <a:p>
                  <a:pPr algn="l"/>
                  <a:r>
                    <a:rPr lang="fr-FR" sz="1000" i="1" noProof="0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latin typeface="Aptos" panose="020B0004020202020204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CAGR vs 2016</a:t>
                  </a:r>
                  <a:endParaRPr lang="fr-FR" sz="500" i="1" noProof="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Aptos" panose="020B0004020202020204" pitchFamily="34" charset="0"/>
                    <a:ea typeface="Lato" panose="020F0502020204030203" pitchFamily="34" charset="0"/>
                    <a:cs typeface="Lato" panose="020F0502020204030203" pitchFamily="34" charset="0"/>
                  </a:endParaRPr>
                </a:p>
              </p:txBody>
            </p:sp>
            <p:sp>
              <p:nvSpPr>
                <p:cNvPr id="48" name="Rectangle 47">
                  <a:extLst>
                    <a:ext uri="{FF2B5EF4-FFF2-40B4-BE49-F238E27FC236}">
                      <a16:creationId xmlns:a16="http://schemas.microsoft.com/office/drawing/2014/main" id="{BE0C4E9E-14C5-B6CF-ECFE-8C2F5678B91D}"/>
                    </a:ext>
                  </a:extLst>
                </p:cNvPr>
                <p:cNvSpPr/>
                <p:nvPr/>
              </p:nvSpPr>
              <p:spPr>
                <a:xfrm>
                  <a:off x="3220759" y="5706493"/>
                  <a:ext cx="1010426" cy="13537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l"/>
                  <a:r>
                    <a:rPr lang="fr-FR" sz="1200" b="1" noProof="0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latin typeface="Aptos Black" panose="020B0004020202020204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+36,7%</a:t>
                  </a:r>
                  <a:endParaRPr lang="fr-FR" sz="800" b="1" noProof="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Aptos Black" panose="020B0004020202020204" pitchFamily="34" charset="0"/>
                    <a:ea typeface="Lato" panose="020F0502020204030203" pitchFamily="34" charset="0"/>
                    <a:cs typeface="Lato" panose="020F0502020204030203" pitchFamily="34" charset="0"/>
                  </a:endParaRPr>
                </a:p>
              </p:txBody>
            </p:sp>
          </p:grpSp>
        </p:grpSp>
        <p:pic>
          <p:nvPicPr>
            <p:cNvPr id="38" name="Graphic 37" descr="Money with solid fill">
              <a:extLst>
                <a:ext uri="{FF2B5EF4-FFF2-40B4-BE49-F238E27FC236}">
                  <a16:creationId xmlns:a16="http://schemas.microsoft.com/office/drawing/2014/main" id="{CE5E99FA-DC72-C7DE-543D-CCB85F7F19F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598634" y="5735979"/>
              <a:ext cx="245204" cy="245204"/>
            </a:xfrm>
            <a:prstGeom prst="rect">
              <a:avLst/>
            </a:prstGeom>
          </p:spPr>
        </p:pic>
      </p:grp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507F9D9C-76D3-4DDE-F0B9-7678A652991A}"/>
              </a:ext>
            </a:extLst>
          </p:cNvPr>
          <p:cNvSpPr>
            <a:spLocks noGrp="1"/>
          </p:cNvSpPr>
          <p:nvPr>
            <p:custDataLst>
              <p:tags r:id="rId2"/>
            </p:custDataLst>
          </p:nvPr>
        </p:nvSpPr>
        <p:spPr bwMode="auto">
          <a:xfrm>
            <a:off x="5881873" y="807460"/>
            <a:ext cx="448370" cy="4745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</a:pPr>
            <a:r>
              <a:rPr lang="fr-FR" sz="1800" b="1" noProof="0">
                <a:solidFill>
                  <a:schemeClr val="bg1"/>
                </a:solidFill>
                <a:latin typeface="Aptos Black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7,7%</a:t>
            </a:r>
            <a:endParaRPr lang="fr-FR" sz="1800" b="1" noProof="0" dirty="0">
              <a:solidFill>
                <a:schemeClr val="bg1"/>
              </a:solidFill>
              <a:latin typeface="Aptos Black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08DA093-F1AB-27E8-9A86-7AF62403D444}"/>
              </a:ext>
            </a:extLst>
          </p:cNvPr>
          <p:cNvSpPr/>
          <p:nvPr/>
        </p:nvSpPr>
        <p:spPr>
          <a:xfrm>
            <a:off x="5229014" y="1629953"/>
            <a:ext cx="1754088" cy="2851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pPr algn="ctr"/>
            <a:r>
              <a:rPr lang="fr-FR" sz="1200" i="1" noProof="0">
                <a:solidFill>
                  <a:schemeClr val="bg1"/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EBE en 2024</a:t>
            </a:r>
          </a:p>
          <a:p>
            <a:pPr algn="ctr"/>
            <a:r>
              <a:rPr lang="fr-FR" sz="1200" i="1" noProof="0">
                <a:solidFill>
                  <a:schemeClr val="bg1"/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EBE/CA</a:t>
            </a:r>
            <a:endParaRPr lang="fr-FR" sz="900" i="1" noProof="0" dirty="0">
              <a:solidFill>
                <a:schemeClr val="bg1"/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9850D9B3-792A-A14A-0459-C627CA275A0F}"/>
              </a:ext>
            </a:extLst>
          </p:cNvPr>
          <p:cNvSpPr/>
          <p:nvPr/>
        </p:nvSpPr>
        <p:spPr>
          <a:xfrm>
            <a:off x="6946474" y="1629953"/>
            <a:ext cx="1918419" cy="2851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pPr algn="ctr"/>
            <a:r>
              <a:rPr lang="fr-FR" sz="1200" i="1">
                <a:solidFill>
                  <a:schemeClr val="bg1"/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Résultat net  en 2024</a:t>
            </a:r>
          </a:p>
          <a:p>
            <a:pPr algn="ctr"/>
            <a:r>
              <a:rPr lang="fr-FR" sz="1200" i="1">
                <a:solidFill>
                  <a:schemeClr val="bg1"/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RN/CA</a:t>
            </a:r>
            <a:endParaRPr lang="fr-FR" sz="900" i="1" dirty="0">
              <a:solidFill>
                <a:schemeClr val="bg1"/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75" name="Text Placeholder 2">
            <a:extLst>
              <a:ext uri="{FF2B5EF4-FFF2-40B4-BE49-F238E27FC236}">
                <a16:creationId xmlns:a16="http://schemas.microsoft.com/office/drawing/2014/main" id="{F870C9BC-BA30-6BC6-01BB-F62CCD7D3340}"/>
              </a:ext>
            </a:extLst>
          </p:cNvPr>
          <p:cNvSpPr>
            <a:spLocks noGrp="1"/>
          </p:cNvSpPr>
          <p:nvPr>
            <p:custDataLst>
              <p:tags r:id="rId3"/>
            </p:custDataLst>
          </p:nvPr>
        </p:nvSpPr>
        <p:spPr bwMode="auto">
          <a:xfrm>
            <a:off x="7681498" y="807460"/>
            <a:ext cx="448370" cy="4745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</a:pPr>
            <a:r>
              <a:rPr lang="fr-FR" sz="1800" b="1" noProof="0">
                <a:solidFill>
                  <a:schemeClr val="bg1"/>
                </a:solidFill>
                <a:latin typeface="Aptos Black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5,1%</a:t>
            </a:r>
            <a:endParaRPr lang="fr-FR" sz="1800" b="1" noProof="0" dirty="0">
              <a:solidFill>
                <a:schemeClr val="bg1"/>
              </a:solidFill>
              <a:latin typeface="Aptos Black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6D8FBE79-83B6-E4D1-9F45-1FF9A6E86371}"/>
              </a:ext>
            </a:extLst>
          </p:cNvPr>
          <p:cNvSpPr/>
          <p:nvPr/>
        </p:nvSpPr>
        <p:spPr>
          <a:xfrm>
            <a:off x="9266895" y="557053"/>
            <a:ext cx="1114478" cy="2572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r"/>
            <a:r>
              <a:rPr lang="fr-FR" sz="11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Chiffre d’affaires</a:t>
            </a:r>
            <a:endParaRPr lang="fr-FR" sz="900" b="1" dirty="0">
              <a:solidFill>
                <a:schemeClr val="tx1">
                  <a:lumMod val="90000"/>
                  <a:lumOff val="10000"/>
                </a:schemeClr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6EDA94E2-713D-B133-45EA-0392B3778173}"/>
              </a:ext>
            </a:extLst>
          </p:cNvPr>
          <p:cNvSpPr/>
          <p:nvPr/>
        </p:nvSpPr>
        <p:spPr>
          <a:xfrm>
            <a:off x="9266895" y="951631"/>
            <a:ext cx="1114478" cy="2572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r"/>
            <a:r>
              <a:rPr lang="fr-FR" sz="11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Marchandises et matières 1</a:t>
            </a:r>
            <a:r>
              <a:rPr lang="fr-FR" sz="1100" baseline="300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ère</a:t>
            </a:r>
            <a:r>
              <a:rPr lang="fr-FR" sz="11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endParaRPr lang="fr-FR" sz="900" dirty="0">
              <a:solidFill>
                <a:schemeClr val="tx1">
                  <a:lumMod val="90000"/>
                  <a:lumOff val="10000"/>
                </a:schemeClr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55D0294E-B7C6-7C78-FE35-3F66CEBEE884}"/>
              </a:ext>
            </a:extLst>
          </p:cNvPr>
          <p:cNvSpPr/>
          <p:nvPr/>
        </p:nvSpPr>
        <p:spPr>
          <a:xfrm>
            <a:off x="9266895" y="1346208"/>
            <a:ext cx="1114478" cy="2572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r"/>
            <a:r>
              <a:rPr lang="fr-FR" sz="11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Marge brute</a:t>
            </a:r>
            <a:endParaRPr lang="fr-FR" sz="900" b="1" dirty="0">
              <a:solidFill>
                <a:schemeClr val="tx1">
                  <a:lumMod val="90000"/>
                  <a:lumOff val="10000"/>
                </a:schemeClr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157D7158-02CC-5A29-E3FE-E8A23CE34896}"/>
              </a:ext>
            </a:extLst>
          </p:cNvPr>
          <p:cNvSpPr/>
          <p:nvPr/>
        </p:nvSpPr>
        <p:spPr>
          <a:xfrm>
            <a:off x="9266895" y="1740786"/>
            <a:ext cx="1114478" cy="2572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r"/>
            <a:r>
              <a:rPr lang="fr-FR" sz="11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Coût de prod. </a:t>
            </a:r>
            <a:r>
              <a:rPr lang="fr-FR" sz="9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(salaires, externe…)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7F5DFF2C-AE93-FD64-122A-026CF487E5B7}"/>
              </a:ext>
            </a:extLst>
          </p:cNvPr>
          <p:cNvSpPr/>
          <p:nvPr/>
        </p:nvSpPr>
        <p:spPr>
          <a:xfrm>
            <a:off x="9266895" y="2135363"/>
            <a:ext cx="1114478" cy="2572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r"/>
            <a:r>
              <a:rPr lang="fr-FR" sz="11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EBE</a:t>
            </a:r>
            <a:endParaRPr lang="fr-FR" sz="900" b="1" dirty="0">
              <a:solidFill>
                <a:schemeClr val="tx2">
                  <a:lumMod val="60000"/>
                  <a:lumOff val="40000"/>
                </a:schemeClr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EEEC7C5E-CD7D-33F7-832F-087AF234DE86}"/>
              </a:ext>
            </a:extLst>
          </p:cNvPr>
          <p:cNvSpPr/>
          <p:nvPr/>
        </p:nvSpPr>
        <p:spPr>
          <a:xfrm>
            <a:off x="9266895" y="2529941"/>
            <a:ext cx="1114478" cy="2572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r"/>
            <a:r>
              <a:rPr lang="fr-FR" sz="11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Charges et profits exceptionnels</a:t>
            </a:r>
            <a:endParaRPr lang="fr-FR" sz="900" dirty="0">
              <a:solidFill>
                <a:schemeClr val="tx1">
                  <a:lumMod val="90000"/>
                  <a:lumOff val="10000"/>
                </a:schemeClr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E84B05E2-9AE8-DE8A-B25D-50FAAFCD5BDE}"/>
              </a:ext>
            </a:extLst>
          </p:cNvPr>
          <p:cNvSpPr/>
          <p:nvPr/>
        </p:nvSpPr>
        <p:spPr>
          <a:xfrm>
            <a:off x="9266895" y="2924517"/>
            <a:ext cx="1114478" cy="2572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r"/>
            <a:r>
              <a:rPr lang="fr-FR" sz="1100" b="1" dirty="0">
                <a:solidFill>
                  <a:schemeClr val="accent4"/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Résultat net</a:t>
            </a:r>
            <a:endParaRPr lang="fr-FR" sz="900" b="1" dirty="0">
              <a:solidFill>
                <a:schemeClr val="accent4"/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B820247A-7CA2-1FFA-3899-4279BB1B5BF5}"/>
              </a:ext>
            </a:extLst>
          </p:cNvPr>
          <p:cNvGrpSpPr/>
          <p:nvPr/>
        </p:nvGrpSpPr>
        <p:grpSpPr>
          <a:xfrm>
            <a:off x="9266895" y="474237"/>
            <a:ext cx="2573222" cy="2782545"/>
            <a:chOff x="9266895" y="521970"/>
            <a:chExt cx="2573222" cy="2727718"/>
          </a:xfrm>
        </p:grpSpPr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1415F7CC-C9C1-AC20-46E3-2EABB94943E1}"/>
                </a:ext>
              </a:extLst>
            </p:cNvPr>
            <p:cNvCxnSpPr/>
            <p:nvPr/>
          </p:nvCxnSpPr>
          <p:spPr>
            <a:xfrm flipH="1">
              <a:off x="9266895" y="911644"/>
              <a:ext cx="2573222" cy="0"/>
            </a:xfrm>
            <a:prstGeom prst="line">
              <a:avLst/>
            </a:prstGeom>
            <a:ln w="9525">
              <a:solidFill>
                <a:schemeClr val="tx1">
                  <a:lumMod val="25000"/>
                  <a:lumOff val="75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ED0A515C-6C26-E0DA-1F98-119CCBAF958A}"/>
                </a:ext>
              </a:extLst>
            </p:cNvPr>
            <p:cNvCxnSpPr/>
            <p:nvPr/>
          </p:nvCxnSpPr>
          <p:spPr>
            <a:xfrm flipH="1">
              <a:off x="9266895" y="521970"/>
              <a:ext cx="2573222" cy="0"/>
            </a:xfrm>
            <a:prstGeom prst="line">
              <a:avLst/>
            </a:prstGeom>
            <a:ln w="9525">
              <a:solidFill>
                <a:schemeClr val="tx1">
                  <a:lumMod val="25000"/>
                  <a:lumOff val="75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5D07267D-BEE6-98A2-B643-0380D96AFEBD}"/>
                </a:ext>
              </a:extLst>
            </p:cNvPr>
            <p:cNvCxnSpPr/>
            <p:nvPr/>
          </p:nvCxnSpPr>
          <p:spPr>
            <a:xfrm flipH="1">
              <a:off x="9266895" y="1301318"/>
              <a:ext cx="2573222" cy="0"/>
            </a:xfrm>
            <a:prstGeom prst="line">
              <a:avLst/>
            </a:prstGeom>
            <a:ln w="9525">
              <a:solidFill>
                <a:schemeClr val="tx1">
                  <a:lumMod val="25000"/>
                  <a:lumOff val="75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99C86CFB-CDEA-5579-932C-C9BF8154D12A}"/>
                </a:ext>
              </a:extLst>
            </p:cNvPr>
            <p:cNvCxnSpPr/>
            <p:nvPr/>
          </p:nvCxnSpPr>
          <p:spPr>
            <a:xfrm flipH="1">
              <a:off x="9266895" y="1690992"/>
              <a:ext cx="2573222" cy="0"/>
            </a:xfrm>
            <a:prstGeom prst="line">
              <a:avLst/>
            </a:prstGeom>
            <a:ln w="9525">
              <a:solidFill>
                <a:schemeClr val="tx1">
                  <a:lumMod val="25000"/>
                  <a:lumOff val="75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247FDC16-2879-5435-F5B0-7D253AB9BDA7}"/>
                </a:ext>
              </a:extLst>
            </p:cNvPr>
            <p:cNvCxnSpPr/>
            <p:nvPr/>
          </p:nvCxnSpPr>
          <p:spPr>
            <a:xfrm flipH="1">
              <a:off x="9266895" y="2080666"/>
              <a:ext cx="2573222" cy="0"/>
            </a:xfrm>
            <a:prstGeom prst="line">
              <a:avLst/>
            </a:prstGeom>
            <a:ln w="9525">
              <a:solidFill>
                <a:schemeClr val="tx2">
                  <a:lumMod val="60000"/>
                  <a:lumOff val="40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6B27F662-E5CC-EB3C-7BC4-3B16E9817B79}"/>
                </a:ext>
              </a:extLst>
            </p:cNvPr>
            <p:cNvCxnSpPr/>
            <p:nvPr/>
          </p:nvCxnSpPr>
          <p:spPr>
            <a:xfrm flipH="1">
              <a:off x="9266895" y="2470340"/>
              <a:ext cx="2573222" cy="0"/>
            </a:xfrm>
            <a:prstGeom prst="line">
              <a:avLst/>
            </a:prstGeom>
            <a:ln w="9525">
              <a:solidFill>
                <a:schemeClr val="tx2">
                  <a:lumMod val="60000"/>
                  <a:lumOff val="40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F89AF8BD-E16A-9B67-4933-21B4C80045CD}"/>
                </a:ext>
              </a:extLst>
            </p:cNvPr>
            <p:cNvCxnSpPr/>
            <p:nvPr/>
          </p:nvCxnSpPr>
          <p:spPr>
            <a:xfrm flipH="1">
              <a:off x="9266895" y="2860014"/>
              <a:ext cx="2573222" cy="0"/>
            </a:xfrm>
            <a:prstGeom prst="line">
              <a:avLst/>
            </a:prstGeom>
            <a:ln w="9525">
              <a:solidFill>
                <a:schemeClr val="tx1">
                  <a:lumMod val="25000"/>
                  <a:lumOff val="75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5DB114CA-7CF0-B921-4BBA-1F471CF4705F}"/>
                </a:ext>
              </a:extLst>
            </p:cNvPr>
            <p:cNvCxnSpPr/>
            <p:nvPr/>
          </p:nvCxnSpPr>
          <p:spPr>
            <a:xfrm flipH="1">
              <a:off x="9266895" y="3249688"/>
              <a:ext cx="2573222" cy="0"/>
            </a:xfrm>
            <a:prstGeom prst="line">
              <a:avLst/>
            </a:prstGeom>
            <a:ln w="9525">
              <a:solidFill>
                <a:schemeClr val="tx1">
                  <a:lumMod val="25000"/>
                  <a:lumOff val="75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24A4C492-B94E-3846-4C1B-270D74004E86}"/>
              </a:ext>
            </a:extLst>
          </p:cNvPr>
          <p:cNvGrpSpPr/>
          <p:nvPr/>
        </p:nvGrpSpPr>
        <p:grpSpPr>
          <a:xfrm>
            <a:off x="9049994" y="3548382"/>
            <a:ext cx="1959124" cy="330951"/>
            <a:chOff x="9049994" y="3548382"/>
            <a:chExt cx="1959124" cy="330951"/>
          </a:xfrm>
        </p:grpSpPr>
        <p:sp>
          <p:nvSpPr>
            <p:cNvPr id="103" name="Right Triangle 102">
              <a:extLst>
                <a:ext uri="{FF2B5EF4-FFF2-40B4-BE49-F238E27FC236}">
                  <a16:creationId xmlns:a16="http://schemas.microsoft.com/office/drawing/2014/main" id="{2CE5D559-4D9F-2583-91B7-637F3081BD21}"/>
                </a:ext>
              </a:extLst>
            </p:cNvPr>
            <p:cNvSpPr/>
            <p:nvPr/>
          </p:nvSpPr>
          <p:spPr>
            <a:xfrm rot="10800000">
              <a:off x="9049994" y="3789390"/>
              <a:ext cx="54000" cy="89943"/>
            </a:xfrm>
            <a:prstGeom prst="rtTriangle">
              <a:avLst/>
            </a:prstGeom>
            <a:solidFill>
              <a:schemeClr val="tx1">
                <a:lumMod val="25000"/>
                <a:lumOff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3536A213-3912-545E-6F5E-4C840995DF72}"/>
                </a:ext>
              </a:extLst>
            </p:cNvPr>
            <p:cNvSpPr/>
            <p:nvPr/>
          </p:nvSpPr>
          <p:spPr>
            <a:xfrm>
              <a:off x="9058276" y="3548382"/>
              <a:ext cx="1950842" cy="232786"/>
            </a:xfrm>
            <a:prstGeom prst="rect">
              <a:avLst/>
            </a:prstGeom>
            <a:solidFill>
              <a:schemeClr val="tx1">
                <a:lumMod val="90000"/>
                <a:lumOff val="10000"/>
              </a:schemeClr>
            </a:solidFill>
            <a:ln>
              <a:solidFill>
                <a:schemeClr val="tx1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b="1" dirty="0">
                  <a:solidFill>
                    <a:schemeClr val="bg1"/>
                  </a:solidFill>
                </a:rPr>
                <a:t>Évolution de l’EBE</a:t>
              </a:r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DCAB723B-22CD-B943-C272-A5DB9EC87FF0}"/>
              </a:ext>
            </a:extLst>
          </p:cNvPr>
          <p:cNvGrpSpPr/>
          <p:nvPr/>
        </p:nvGrpSpPr>
        <p:grpSpPr>
          <a:xfrm>
            <a:off x="9049994" y="135924"/>
            <a:ext cx="1959124" cy="332611"/>
            <a:chOff x="9049994" y="135924"/>
            <a:chExt cx="1959124" cy="332611"/>
          </a:xfrm>
        </p:grpSpPr>
        <p:sp>
          <p:nvSpPr>
            <p:cNvPr id="104" name="Right Triangle 103">
              <a:extLst>
                <a:ext uri="{FF2B5EF4-FFF2-40B4-BE49-F238E27FC236}">
                  <a16:creationId xmlns:a16="http://schemas.microsoft.com/office/drawing/2014/main" id="{F5C3BB20-8F8A-E58F-3C98-56182C773203}"/>
                </a:ext>
              </a:extLst>
            </p:cNvPr>
            <p:cNvSpPr/>
            <p:nvPr/>
          </p:nvSpPr>
          <p:spPr>
            <a:xfrm rot="10800000">
              <a:off x="9049994" y="378592"/>
              <a:ext cx="54000" cy="89943"/>
            </a:xfrm>
            <a:prstGeom prst="rtTriangle">
              <a:avLst/>
            </a:prstGeom>
            <a:solidFill>
              <a:schemeClr val="tx1">
                <a:lumMod val="25000"/>
                <a:lumOff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00" b="1">
                <a:solidFill>
                  <a:schemeClr val="bg1"/>
                </a:solidFill>
              </a:endParaRPr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39EF3366-C616-4BC1-6FF2-61673C885378}"/>
                </a:ext>
              </a:extLst>
            </p:cNvPr>
            <p:cNvSpPr/>
            <p:nvPr/>
          </p:nvSpPr>
          <p:spPr>
            <a:xfrm>
              <a:off x="9058276" y="135924"/>
              <a:ext cx="1950842" cy="234000"/>
            </a:xfrm>
            <a:prstGeom prst="rect">
              <a:avLst/>
            </a:prstGeom>
            <a:solidFill>
              <a:schemeClr val="tx1">
                <a:lumMod val="90000"/>
                <a:lumOff val="10000"/>
              </a:schemeClr>
            </a:solidFill>
            <a:ln>
              <a:solidFill>
                <a:schemeClr val="tx1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b="1" dirty="0">
                  <a:solidFill>
                    <a:schemeClr val="bg1"/>
                  </a:solidFill>
                </a:rPr>
                <a:t>Structure de la marge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C8873F73-FDD7-BF4D-68B0-799C0A295F84}"/>
              </a:ext>
            </a:extLst>
          </p:cNvPr>
          <p:cNvGrpSpPr/>
          <p:nvPr/>
        </p:nvGrpSpPr>
        <p:grpSpPr>
          <a:xfrm>
            <a:off x="532932" y="1332136"/>
            <a:ext cx="4452242" cy="689507"/>
            <a:chOff x="917078" y="1027336"/>
            <a:chExt cx="4068095" cy="689507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E3B97E0-AB1B-2C3F-74EB-96D1AC4278EB}"/>
                </a:ext>
              </a:extLst>
            </p:cNvPr>
            <p:cNvSpPr txBox="1"/>
            <p:nvPr/>
          </p:nvSpPr>
          <p:spPr>
            <a:xfrm>
              <a:off x="917078" y="1027336"/>
              <a:ext cx="4068095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t">
              <a:spAutoFit/>
            </a:bodyPr>
            <a:lstStyle/>
            <a:p>
              <a:r>
                <a:rPr lang="fr-FR" sz="1400" b="1" dirty="0">
                  <a:solidFill>
                    <a:schemeClr val="bg1"/>
                  </a:solidFill>
                  <a:latin typeface="Aptos" panose="020B0004020202020204" pitchFamily="34" charset="0"/>
                </a:rPr>
                <a:t>Secteur :</a:t>
              </a:r>
              <a:endParaRPr lang="fr-FR" sz="1400" b="1" noProof="0" dirty="0">
                <a:solidFill>
                  <a:schemeClr val="bg1"/>
                </a:solidFill>
                <a:latin typeface="Aptos" panose="020B0004020202020204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423333B-E92E-08A5-1A3A-CB5C48DEA851}"/>
                </a:ext>
              </a:extLst>
            </p:cNvPr>
            <p:cNvSpPr txBox="1"/>
            <p:nvPr/>
          </p:nvSpPr>
          <p:spPr>
            <a:xfrm>
              <a:off x="917078" y="1252997"/>
              <a:ext cx="4068095" cy="463846"/>
            </a:xfrm>
            <a:prstGeom prst="rect">
              <a:avLst/>
            </a:prstGeom>
            <a:noFill/>
          </p:spPr>
          <p:txBody>
            <a:bodyPr wrap="square" lIns="0" tIns="46800" rIns="0" bIns="46800" rtlCol="0" anchor="t">
              <a:spAutoFit/>
            </a:bodyPr>
            <a:lstStyle/>
            <a:p>
              <a:r>
                <a:rPr lang="fr-FR" sz="1200">
                  <a:solidFill>
                    <a:schemeClr val="bg1"/>
                  </a:solidFill>
                  <a:latin typeface="Aptos" panose="020B0004020202020204" pitchFamily="34" charset="0"/>
                </a:rPr>
                <a:t>Transformation et conservation de la viande et préparation de produits à base de viande</a:t>
              </a:r>
              <a:endParaRPr lang="fr-FR" sz="1200" b="1" noProof="0" dirty="0">
                <a:solidFill>
                  <a:schemeClr val="bg1"/>
                </a:solidFill>
                <a:latin typeface="Aptos" panose="020B0004020202020204" pitchFamily="34" charset="0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CA5E625-1DAC-041C-F0DA-8AD054C830AD}"/>
              </a:ext>
            </a:extLst>
          </p:cNvPr>
          <p:cNvGrpSpPr/>
          <p:nvPr/>
        </p:nvGrpSpPr>
        <p:grpSpPr>
          <a:xfrm>
            <a:off x="532932" y="2044136"/>
            <a:ext cx="4452242" cy="504841"/>
            <a:chOff x="917078" y="1027336"/>
            <a:chExt cx="4068095" cy="504841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C005F94-244E-2410-50A3-41312F7F51A4}"/>
                </a:ext>
              </a:extLst>
            </p:cNvPr>
            <p:cNvSpPr txBox="1"/>
            <p:nvPr/>
          </p:nvSpPr>
          <p:spPr>
            <a:xfrm>
              <a:off x="917078" y="1027336"/>
              <a:ext cx="4068095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t">
              <a:spAutoFit/>
            </a:bodyPr>
            <a:lstStyle/>
            <a:p>
              <a:r>
                <a:rPr lang="fr-FR" sz="1400" b="1" dirty="0">
                  <a:solidFill>
                    <a:schemeClr val="bg1"/>
                  </a:solidFill>
                  <a:latin typeface="Aptos" panose="020B0004020202020204" pitchFamily="34" charset="0"/>
                </a:rPr>
                <a:t>Métier :</a:t>
              </a:r>
              <a:endParaRPr lang="fr-FR" sz="1400" b="1" noProof="0" dirty="0">
                <a:solidFill>
                  <a:schemeClr val="bg1"/>
                </a:solidFill>
                <a:latin typeface="Aptos" panose="020B0004020202020204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84E380A-9EAE-02E8-1E91-595D8FE9A853}"/>
                </a:ext>
              </a:extLst>
            </p:cNvPr>
            <p:cNvSpPr txBox="1"/>
            <p:nvPr/>
          </p:nvSpPr>
          <p:spPr>
            <a:xfrm>
              <a:off x="917078" y="1252997"/>
              <a:ext cx="4068095" cy="279180"/>
            </a:xfrm>
            <a:prstGeom prst="rect">
              <a:avLst/>
            </a:prstGeom>
            <a:noFill/>
          </p:spPr>
          <p:txBody>
            <a:bodyPr wrap="square" lIns="0" tIns="46800" rIns="0" bIns="46800" rtlCol="0" anchor="t">
              <a:spAutoFit/>
            </a:bodyPr>
            <a:lstStyle/>
            <a:p>
              <a:r>
                <a:rPr lang="fr-FR" sz="1200">
                  <a:solidFill>
                    <a:schemeClr val="bg1"/>
                  </a:solidFill>
                  <a:latin typeface="Aptos" panose="020B0004020202020204" pitchFamily="34" charset="0"/>
                </a:rPr>
                <a:t>Transformation et conservation de la viande de boucherie</a:t>
              </a:r>
              <a:endParaRPr lang="fr-FR" sz="1200" b="1" noProof="0" dirty="0">
                <a:solidFill>
                  <a:schemeClr val="bg1"/>
                </a:solidFill>
                <a:latin typeface="Aptos" panose="020B0004020202020204" pitchFamily="34" charset="0"/>
              </a:endParaRPr>
            </a:p>
          </p:txBody>
        </p:sp>
      </p:grp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D10D8F2-35CA-84D1-5C3D-9EF3896BDC24}"/>
              </a:ext>
            </a:extLst>
          </p:cNvPr>
          <p:cNvSpPr/>
          <p:nvPr/>
        </p:nvSpPr>
        <p:spPr>
          <a:xfrm>
            <a:off x="5399968" y="2004373"/>
            <a:ext cx="1500499" cy="584943"/>
          </a:xfrm>
          <a:prstGeom prst="roundRect">
            <a:avLst/>
          </a:prstGeom>
          <a:solidFill>
            <a:srgbClr val="F2F2F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DDC7B4F-87F5-E30B-0755-235F588DC4F1}"/>
              </a:ext>
            </a:extLst>
          </p:cNvPr>
          <p:cNvGrpSpPr/>
          <p:nvPr/>
        </p:nvGrpSpPr>
        <p:grpSpPr>
          <a:xfrm>
            <a:off x="5842863" y="2152011"/>
            <a:ext cx="1019341" cy="358907"/>
            <a:chOff x="5730024" y="2152145"/>
            <a:chExt cx="937476" cy="358907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DC16C47-0FE1-60A5-BA58-4DC1284F5C95}"/>
                </a:ext>
              </a:extLst>
            </p:cNvPr>
            <p:cNvSpPr/>
            <p:nvPr/>
          </p:nvSpPr>
          <p:spPr>
            <a:xfrm>
              <a:off x="5730024" y="2375679"/>
              <a:ext cx="937476" cy="13537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l"/>
              <a:r>
                <a:rPr lang="fr-FR" sz="1000" i="1">
                  <a:solidFill>
                    <a:schemeClr val="bg1"/>
                  </a:solidFill>
                  <a:latin typeface="Aptos" panose="020B0004020202020204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CA en 2024</a:t>
              </a:r>
              <a:endParaRPr lang="fr-FR" sz="1000" i="1" noProof="0" dirty="0">
                <a:solidFill>
                  <a:schemeClr val="bg1"/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0D291A0-8548-79C1-2E0F-09A2363273AA}"/>
                </a:ext>
              </a:extLst>
            </p:cNvPr>
            <p:cNvSpPr/>
            <p:nvPr/>
          </p:nvSpPr>
          <p:spPr>
            <a:xfrm>
              <a:off x="5730024" y="2152145"/>
              <a:ext cx="842076" cy="13537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fr-FR" sz="1400" b="1">
                  <a:solidFill>
                    <a:schemeClr val="bg1"/>
                  </a:solidFill>
                  <a:latin typeface="Aptos Black" panose="020B0004020202020204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98,1M€</a:t>
              </a:r>
              <a:endParaRPr lang="fr-FR" sz="900" b="1" noProof="0" dirty="0">
                <a:solidFill>
                  <a:schemeClr val="bg1"/>
                </a:solidFill>
                <a:latin typeface="Aptos Black" panose="020B0004020202020204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  <p:pic>
        <p:nvPicPr>
          <p:cNvPr id="13" name="Graphic 12" descr="Sprouting Seed with solid fill">
            <a:extLst>
              <a:ext uri="{FF2B5EF4-FFF2-40B4-BE49-F238E27FC236}">
                <a16:creationId xmlns:a16="http://schemas.microsoft.com/office/drawing/2014/main" id="{C2CB4662-A5CB-9F1D-0180-49320D3F094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470347" y="2134862"/>
            <a:ext cx="317004" cy="317004"/>
          </a:xfrm>
          <a:prstGeom prst="rect">
            <a:avLst/>
          </a:prstGeom>
        </p:spPr>
      </p:pic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73705DFA-7A01-B84A-4575-47703EAFCC33}"/>
              </a:ext>
            </a:extLst>
          </p:cNvPr>
          <p:cNvSpPr/>
          <p:nvPr/>
        </p:nvSpPr>
        <p:spPr>
          <a:xfrm>
            <a:off x="7155434" y="2004373"/>
            <a:ext cx="1500499" cy="584943"/>
          </a:xfrm>
          <a:prstGeom prst="roundRect">
            <a:avLst/>
          </a:prstGeom>
          <a:solidFill>
            <a:srgbClr val="F2F2F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A9A08CD6-2ADC-0E7B-4460-81027AA4DE3D}"/>
              </a:ext>
            </a:extLst>
          </p:cNvPr>
          <p:cNvGrpSpPr/>
          <p:nvPr/>
        </p:nvGrpSpPr>
        <p:grpSpPr>
          <a:xfrm>
            <a:off x="7598329" y="2152011"/>
            <a:ext cx="1019341" cy="358907"/>
            <a:chOff x="5730024" y="2152145"/>
            <a:chExt cx="937476" cy="358907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C62F587-7097-C421-A94D-FA3FC3D59944}"/>
                </a:ext>
              </a:extLst>
            </p:cNvPr>
            <p:cNvSpPr/>
            <p:nvPr/>
          </p:nvSpPr>
          <p:spPr>
            <a:xfrm>
              <a:off x="5730024" y="2375679"/>
              <a:ext cx="937476" cy="13537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l"/>
              <a:r>
                <a:rPr lang="fr-FR" sz="1000" i="1">
                  <a:solidFill>
                    <a:schemeClr val="bg1"/>
                  </a:solidFill>
                  <a:latin typeface="Aptos" panose="020B0004020202020204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Résultat en 2024</a:t>
              </a:r>
              <a:endParaRPr lang="fr-FR" sz="1000" i="1" noProof="0" dirty="0">
                <a:solidFill>
                  <a:schemeClr val="bg1"/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13766ED-965F-0584-C89D-AEFDE9B4120A}"/>
                </a:ext>
              </a:extLst>
            </p:cNvPr>
            <p:cNvSpPr/>
            <p:nvPr/>
          </p:nvSpPr>
          <p:spPr>
            <a:xfrm>
              <a:off x="5730024" y="2152145"/>
              <a:ext cx="842076" cy="13537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fr-FR" sz="1400" b="1">
                  <a:solidFill>
                    <a:schemeClr val="bg1"/>
                  </a:solidFill>
                  <a:latin typeface="Aptos Black" panose="020B0004020202020204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5,0M€</a:t>
              </a:r>
              <a:endParaRPr lang="fr-FR" sz="900" b="1" noProof="0" dirty="0">
                <a:solidFill>
                  <a:schemeClr val="bg1"/>
                </a:solidFill>
                <a:latin typeface="Aptos Black" panose="020B0004020202020204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B8AACF43-ACA1-DC4F-CEF1-B9754172FCD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584058" y="521970"/>
            <a:ext cx="1045327" cy="105142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7A34882-8DDE-A12B-2822-EA90E080390D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383683" y="521970"/>
            <a:ext cx="1044007" cy="1060748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44041881-2900-29EC-9759-E09D517E4103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462051" y="334878"/>
            <a:ext cx="1378887" cy="3086878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185121AA-C527-83F2-2BB1-F4AB2E870EFB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98073" y="3416481"/>
            <a:ext cx="4296464" cy="3039966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1E84E262-ECC2-9AA2-683F-C322DF237D1A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692900" y="3416079"/>
            <a:ext cx="4297034" cy="3040369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7D7C8A31-36FD-608C-233B-00B74ECFD22B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112620" y="3942959"/>
            <a:ext cx="2841177" cy="2417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2156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ountry road along the side of mountains">
            <a:extLst>
              <a:ext uri="{FF2B5EF4-FFF2-40B4-BE49-F238E27FC236}">
                <a16:creationId xmlns:a16="http://schemas.microsoft.com/office/drawing/2014/main" id="{F5308F07-B49D-2B14-72C3-8E1EC1193B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98" b="1010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7DD808BD-E320-2008-8597-189AF6CF8D08}"/>
              </a:ext>
            </a:extLst>
          </p:cNvPr>
          <p:cNvSpPr/>
          <p:nvPr/>
        </p:nvSpPr>
        <p:spPr>
          <a:xfrm>
            <a:off x="2074127" y="1328286"/>
            <a:ext cx="8043746" cy="4201428"/>
          </a:xfrm>
          <a:prstGeom prst="roundRect">
            <a:avLst>
              <a:gd name="adj" fmla="val 5670"/>
            </a:avLst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4400" b="1" dirty="0">
                <a:solidFill>
                  <a:schemeClr val="tx1"/>
                </a:solidFill>
                <a:latin typeface="Aptos Black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Contactez-nous</a:t>
            </a:r>
          </a:p>
          <a:p>
            <a:pPr algn="ctr"/>
            <a:endParaRPr lang="fr-FR" sz="5400" b="1" dirty="0">
              <a:solidFill>
                <a:schemeClr val="tx1"/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fr-FR" sz="1400" dirty="0">
                <a:solidFill>
                  <a:schemeClr val="tx1"/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	</a:t>
            </a:r>
            <a:r>
              <a:rPr lang="fr-FR" sz="1600" dirty="0">
                <a:solidFill>
                  <a:schemeClr val="tx1"/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Vincent Moschetta : </a:t>
            </a:r>
            <a:r>
              <a:rPr lang="fr-FR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	</a:t>
            </a:r>
            <a:r>
              <a:rPr lang="fr-FR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Vmoschetta@sammpo.fr</a:t>
            </a:r>
            <a:endParaRPr lang="fr-FR" sz="1600" dirty="0">
              <a:solidFill>
                <a:schemeClr val="tx1">
                  <a:lumMod val="90000"/>
                  <a:lumOff val="10000"/>
                </a:schemeClr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fr-FR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	Tel. 		06 66 56 36 45</a:t>
            </a:r>
          </a:p>
          <a:p>
            <a:endParaRPr lang="fr-FR" sz="1600" dirty="0">
              <a:solidFill>
                <a:schemeClr val="tx1">
                  <a:lumMod val="90000"/>
                  <a:lumOff val="10000"/>
                </a:schemeClr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fr-FR" sz="16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	</a:t>
            </a:r>
            <a:r>
              <a:rPr lang="fr-FR" sz="1600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Sibora</a:t>
            </a:r>
            <a:r>
              <a:rPr lang="fr-FR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sz="1600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Malollari</a:t>
            </a:r>
            <a:r>
              <a:rPr lang="fr-FR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 : 	</a:t>
            </a:r>
            <a:r>
              <a:rPr lang="fr-FR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Smalollari@sammpo.fr</a:t>
            </a:r>
            <a:endParaRPr lang="fr-FR" sz="1600" dirty="0">
              <a:solidFill>
                <a:schemeClr val="tx1">
                  <a:lumMod val="90000"/>
                  <a:lumOff val="10000"/>
                </a:schemeClr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fr-FR" sz="16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	</a:t>
            </a:r>
            <a:r>
              <a:rPr lang="fr-FR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Tel. 		06 19 72 06 69</a:t>
            </a:r>
          </a:p>
        </p:txBody>
      </p:sp>
    </p:spTree>
    <p:extLst>
      <p:ext uri="{BB962C8B-B14F-4D97-AF65-F5344CB8AC3E}">
        <p14:creationId xmlns:p14="http://schemas.microsoft.com/office/powerpoint/2010/main" val="97417481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.fJXrq34qAAQFZG813oFOg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.fJXrq34qAAQFZG813oFOg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.fJXrq34qAAQFZG813oFOg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.fJXrq34qAAQFZG813oFOg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.fJXrq34qAAQFZG813oFOg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.fJXrq34qAAQFZG813oFOg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.fJXrq34qAAQFZG813oFOg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.fJXrq34qAAQFZG813oFOg"/>
</p:tagLst>
</file>

<file path=ppt/theme/theme1.xml><?xml version="1.0" encoding="utf-8"?>
<a:theme xmlns:a="http://schemas.openxmlformats.org/drawingml/2006/main" name="Office Theme">
  <a:themeElements>
    <a:clrScheme name="SAMMPO 02">
      <a:dk1>
        <a:srgbClr val="1B1C1F"/>
      </a:dk1>
      <a:lt1>
        <a:sysClr val="window" lastClr="FFFFFF"/>
      </a:lt1>
      <a:dk2>
        <a:srgbClr val="20307E"/>
      </a:dk2>
      <a:lt2>
        <a:srgbClr val="F8F8FA"/>
      </a:lt2>
      <a:accent1>
        <a:srgbClr val="D6283D"/>
      </a:accent1>
      <a:accent2>
        <a:srgbClr val="457B9D"/>
      </a:accent2>
      <a:accent3>
        <a:srgbClr val="3D3D3D"/>
      </a:accent3>
      <a:accent4>
        <a:srgbClr val="2FB3B0"/>
      </a:accent4>
      <a:accent5>
        <a:srgbClr val="4A5198"/>
      </a:accent5>
      <a:accent6>
        <a:srgbClr val="70AD47"/>
      </a:accent6>
      <a:hlink>
        <a:srgbClr val="954F72"/>
      </a:hlink>
      <a:folHlink>
        <a:srgbClr val="AEABAB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>
            <a:lumMod val="20000"/>
            <a:lumOff val="80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28755</TotalTime>
  <Words>615</Words>
  <Application>Microsoft Office PowerPoint</Application>
  <PresentationFormat>Widescreen</PresentationFormat>
  <Paragraphs>151</Paragraphs>
  <Slides>6</Slides>
  <Notes>4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3" baseType="lpstr">
      <vt:lpstr>Aptos</vt:lpstr>
      <vt:lpstr>Aptos Black</vt:lpstr>
      <vt:lpstr>Aptos Display</vt:lpstr>
      <vt:lpstr>Arial</vt:lpstr>
      <vt:lpstr>Lato</vt:lpstr>
      <vt:lpstr>Office Theme</vt:lpstr>
      <vt:lpstr>think-cell Slide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Vincent Moschetta</dc:creator>
  <cp:lastModifiedBy>Vincent Moschetta</cp:lastModifiedBy>
  <cp:revision>1101</cp:revision>
  <dcterms:created xsi:type="dcterms:W3CDTF">2025-05-09T11:21:43Z</dcterms:created>
  <dcterms:modified xsi:type="dcterms:W3CDTF">2025-10-02T16:40:28Z</dcterms:modified>
</cp:coreProperties>
</file>